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notesSlides/notesSlide1.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media1.mov"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eg" ContentType="image/jpeg"/>
  <Override PartName="/ppt/notesSlides/notesSlide4.xml" ContentType="application/vnd.openxmlformats-officedocument.presentationml.notesSlide+xml"/>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notesSlides/notesSlide5.xml" ContentType="application/vnd.openxmlformats-officedocument.presentationml.notesSlide+xml"/>
  <Override PartName="/ppt/media/image14.jpeg" ContentType="image/jpeg"/>
  <Override PartName="/ppt/media/image15.jpeg" ContentType="image/jpeg"/>
  <Override PartName="/ppt/notesSlides/notesSlide6.xml" ContentType="application/vnd.openxmlformats-officedocument.presentationml.notesSlide+xml"/>
  <Override PartName="/ppt/media/image16.jpeg" ContentType="image/jpeg"/>
  <Override PartName="/ppt/notesSlides/notesSlide7.xml" ContentType="application/vnd.openxmlformats-officedocument.presentationml.notesSlide+xml"/>
  <Override PartName="/ppt/media/image17.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8.jpeg" ContentType="image/jpeg"/>
  <Override PartName="/ppt/media/image19.jpeg" ContentType="image/jpeg"/>
  <Override PartName="/ppt/media/image20.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1.jpeg" ContentType="image/jpeg"/>
  <Override PartName="/ppt/notesSlides/notesSlide12.xml" ContentType="application/vnd.openxmlformats-officedocument.presentationml.notesSlide+xml"/>
  <Override PartName="/ppt/media/image22.jpeg" ContentType="image/jpeg"/>
  <Override PartName="/ppt/media/image23.jpeg" ContentType="image/jpeg"/>
  <Override PartName="/ppt/media/image24.jpeg" ContentType="image/jpeg"/>
  <Override PartName="/ppt/media/image25.jpeg" ContentType="image/jpeg"/>
  <Override PartName="/ppt/notesSlides/notesSlide1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sldImg"/>
          </p:nvPr>
        </p:nvSpPr>
        <p:spPr>
          <a:prstGeom prst="rect">
            <a:avLst/>
          </a:prstGeom>
        </p:spPr>
        <p:txBody>
          <a:bodyPr/>
          <a:lstStyle/>
          <a:p>
            <a:pPr lvl="0"/>
          </a:p>
        </p:txBody>
      </p:sp>
      <p:sp>
        <p:nvSpPr>
          <p:cNvPr id="84" name="Shape 84"/>
          <p:cNvSpPr/>
          <p:nvPr>
            <p:ph type="body" sz="quarter" idx="1"/>
          </p:nvPr>
        </p:nvSpPr>
        <p:spPr>
          <a:prstGeom prst="rect">
            <a:avLst/>
          </a:prstGeom>
        </p:spPr>
        <p:txBody>
          <a:bodyPr/>
          <a:lstStyle/>
          <a:p>
            <a:pPr lvl="0">
              <a:defRPr sz="1800"/>
            </a:pPr>
            <a:r>
              <a:rPr sz="2200"/>
              <a:t>…and Shortcuts are part of what enables a cohesive team to get work done more quickly.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lvl="0"/>
          </a:p>
        </p:txBody>
      </p:sp>
      <p:sp>
        <p:nvSpPr>
          <p:cNvPr id="206" name="Shape 206"/>
          <p:cNvSpPr/>
          <p:nvPr>
            <p:ph type="body" sz="quarter" idx="1"/>
          </p:nvPr>
        </p:nvSpPr>
        <p:spPr>
          <a:prstGeom prst="rect">
            <a:avLst/>
          </a:prstGeom>
        </p:spPr>
        <p:txBody>
          <a:bodyPr/>
          <a:lstStyle/>
          <a:p>
            <a:pPr lvl="0">
              <a:defRPr sz="1800"/>
            </a:pPr>
            <a:r>
              <a:rPr sz="2200"/>
              <a:t>Scrum Teams need to establish working agreements - what can you establish to support that will help support cohesion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lvl="0"/>
          </a:p>
        </p:txBody>
      </p:sp>
      <p:sp>
        <p:nvSpPr>
          <p:cNvPr id="231" name="Shape 231"/>
          <p:cNvSpPr/>
          <p:nvPr>
            <p:ph type="body" sz="quarter" idx="1"/>
          </p:nvPr>
        </p:nvSpPr>
        <p:spPr>
          <a:prstGeom prst="rect">
            <a:avLst/>
          </a:prstGeom>
        </p:spPr>
        <p:txBody>
          <a:bodyPr/>
          <a:lstStyle/>
          <a:p>
            <a:pPr lvl="0">
              <a:defRPr sz="1800"/>
            </a:pPr>
            <a:r>
              <a:rPr sz="2200"/>
              <a:t>…not the individuals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lvl="0"/>
          </a:p>
        </p:txBody>
      </p:sp>
      <p:sp>
        <p:nvSpPr>
          <p:cNvPr id="237" name="Shape 237"/>
          <p:cNvSpPr/>
          <p:nvPr>
            <p:ph type="body" sz="quarter" idx="1"/>
          </p:nvPr>
        </p:nvSpPr>
        <p:spPr>
          <a:prstGeom prst="rect">
            <a:avLst/>
          </a:prstGeom>
        </p:spPr>
        <p:txBody>
          <a:bodyPr/>
          <a:lstStyle/>
          <a:p>
            <a:pPr lvl="0" marL="271638" indent="-271638">
              <a:buSzPct val="75000"/>
              <a:buChar char="•"/>
              <a:defRPr sz="1800"/>
            </a:pPr>
            <a:r>
              <a:rPr sz="2200"/>
              <a:t>Do they face others during meetings or do they make an effort to hide physically?</a:t>
            </a:r>
            <a:endParaRPr sz="2200"/>
          </a:p>
          <a:p>
            <a:pPr lvl="0" marL="271638" indent="-271638">
              <a:buSzPct val="75000"/>
              <a:buChar char="•"/>
              <a:defRPr sz="1800"/>
            </a:pPr>
            <a:r>
              <a:rPr sz="2200"/>
              <a:t>Do they speak loudly and clearly enough to be heard and understood by their peers?</a:t>
            </a:r>
            <a:endParaRPr sz="2200"/>
          </a:p>
          <a:p>
            <a:pPr lvl="0" marL="271638" indent="-271638">
              <a:buSzPct val="75000"/>
              <a:buChar char="•"/>
              <a:defRPr sz="1800"/>
            </a:pPr>
            <a:r>
              <a:rPr sz="2200"/>
              <a:t>Is someone else on the Team dominant at the expense of others?</a:t>
            </a:r>
            <a:endParaRPr sz="2200"/>
          </a:p>
          <a:p>
            <a:pPr lvl="0" marL="271638" indent="-271638">
              <a:buSzPct val="75000"/>
              <a:buChar char="•"/>
              <a:defRPr sz="1800"/>
            </a:pPr>
            <a:r>
              <a:rPr sz="2200"/>
              <a:t>Are the people who are isolated attempting to contribute and being ignored?</a:t>
            </a:r>
            <a:endParaRPr sz="2200"/>
          </a:p>
          <a:p>
            <a:pPr lvl="0" marL="271638" indent="-271638">
              <a:buSzPct val="75000"/>
              <a:buChar char="•"/>
              <a:defRPr sz="1800"/>
            </a:pPr>
            <a:r>
              <a:rPr sz="2200"/>
              <a:t>Do they cutoff others and therefore discourage others from listening to them?</a:t>
            </a:r>
            <a:endParaRPr sz="2200"/>
          </a:p>
          <a:p>
            <a:pPr lvl="0" marL="271638" indent="-271638">
              <a:buSzPct val="75000"/>
              <a:buChar char="•"/>
              <a:defRPr sz="1800"/>
            </a:pPr>
            <a:r>
              <a:rPr sz="2200"/>
              <a:t>Do they talk to only one other Team member?</a:t>
            </a:r>
            <a:endParaRPr sz="2200"/>
          </a:p>
          <a:p>
            <a:pPr lvl="0" marL="271638" indent="-271638">
              <a:buSzPct val="75000"/>
              <a:buChar char="•"/>
              <a:defRPr sz="1800"/>
            </a:pPr>
            <a:r>
              <a:rPr sz="2200"/>
              <a:t>Is there a flow, or give and take, when they’re involved in the conversation? </a:t>
            </a:r>
            <a:endParaRPr sz="2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lvl="0"/>
          </a:p>
        </p:txBody>
      </p:sp>
      <p:sp>
        <p:nvSpPr>
          <p:cNvPr id="283" name="Shape 283"/>
          <p:cNvSpPr/>
          <p:nvPr>
            <p:ph type="body" sz="quarter" idx="1"/>
          </p:nvPr>
        </p:nvSpPr>
        <p:spPr>
          <a:prstGeom prst="rect">
            <a:avLst/>
          </a:prstGeom>
        </p:spPr>
        <p:txBody>
          <a:bodyPr/>
          <a:lstStyle/>
          <a:p>
            <a:pPr lvl="0">
              <a:defRPr sz="1800"/>
            </a:pPr>
            <a:r>
              <a:rPr sz="2200"/>
              <a:t>Requires a common background and common language</a:t>
            </a:r>
            <a:endParaRPr sz="2200"/>
          </a:p>
          <a:p>
            <a:pPr lvl="0">
              <a:defRPr sz="1800"/>
            </a:pPr>
            <a:r>
              <a:rPr sz="2200"/>
              <a:t>Clearly this is part of the startup cost for new teams and also the cost of changing team membership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lvl="0"/>
          </a:p>
        </p:txBody>
      </p:sp>
      <p:sp>
        <p:nvSpPr>
          <p:cNvPr id="106" name="Shape 106"/>
          <p:cNvSpPr/>
          <p:nvPr>
            <p:ph type="body" sz="quarter" idx="1"/>
          </p:nvPr>
        </p:nvSpPr>
        <p:spPr>
          <a:prstGeom prst="rect">
            <a:avLst/>
          </a:prstGeom>
        </p:spPr>
        <p:txBody>
          <a:bodyPr/>
          <a:lstStyle/>
          <a:p>
            <a:pPr lvl="0">
              <a:defRPr sz="1800"/>
            </a:pPr>
            <a:r>
              <a:rPr sz="2200"/>
              <a:t>Many of our behaviours evolved pre-language and still need to be supported today. We evolved with face to face communication and participating in small groups. Bonobo’s forage in groups of 6-7 for several days foraging.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lvl="0"/>
          </a:p>
        </p:txBody>
      </p:sp>
      <p:sp>
        <p:nvSpPr>
          <p:cNvPr id="111" name="Shape 111"/>
          <p:cNvSpPr/>
          <p:nvPr>
            <p:ph type="body" sz="quarter" idx="1"/>
          </p:nvPr>
        </p:nvSpPr>
        <p:spPr>
          <a:prstGeom prst="rect">
            <a:avLst/>
          </a:prstGeom>
        </p:spPr>
        <p:txBody>
          <a:bodyPr/>
          <a:lstStyle/>
          <a:p>
            <a:pPr lvl="0">
              <a:defRPr sz="1800"/>
            </a:pPr>
            <a:r>
              <a:rPr sz="2200"/>
              <a:t>Story about a German bank where the communication among team members was almost entirely over email. Their goal was to a launch a new product and the results were considered disastrous.</a:t>
            </a:r>
            <a:endParaRPr sz="2200"/>
          </a:p>
          <a:p>
            <a:pPr lvl="0">
              <a:defRPr sz="1800"/>
            </a:pPr>
            <a:r>
              <a:rPr sz="2200"/>
              <a:t>Video discussions are count to some degree but not anywhere near as much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 name="Shape 116"/>
          <p:cNvSpPr/>
          <p:nvPr>
            <p:ph type="sldImg"/>
          </p:nvPr>
        </p:nvSpPr>
        <p:spPr>
          <a:prstGeom prst="rect">
            <a:avLst/>
          </a:prstGeom>
        </p:spPr>
        <p:txBody>
          <a:bodyPr/>
          <a:lstStyle/>
          <a:p>
            <a:pPr lvl="0"/>
          </a:p>
        </p:txBody>
      </p:sp>
      <p:sp>
        <p:nvSpPr>
          <p:cNvPr id="117" name="Shape 117"/>
          <p:cNvSpPr/>
          <p:nvPr>
            <p:ph type="body" sz="quarter" idx="1"/>
          </p:nvPr>
        </p:nvSpPr>
        <p:spPr>
          <a:prstGeom prst="rect">
            <a:avLst/>
          </a:prstGeom>
        </p:spPr>
        <p:txBody>
          <a:bodyPr/>
          <a:lstStyle/>
          <a:p>
            <a:pPr lvl="0" marL="209550" indent="-209550">
              <a:buSzPct val="100000"/>
              <a:buChar char="•"/>
              <a:defRPr sz="1800"/>
            </a:pPr>
            <a:r>
              <a:rPr sz="2200"/>
              <a:t>35% of variation in team performance account for by number of face to face exchanges.</a:t>
            </a:r>
            <a:endParaRPr sz="2200"/>
          </a:p>
          <a:p>
            <a:pPr lvl="0" marL="209550" indent="-209550">
              <a:buSzPct val="100000"/>
              <a:buChar char="•"/>
              <a:defRPr sz="1800"/>
            </a:pPr>
            <a:r>
              <a:rPr sz="2200"/>
              <a:t>1 on 1 or very small group - in depth</a:t>
            </a:r>
            <a:endParaRPr sz="2200"/>
          </a:p>
          <a:p>
            <a:pPr lvl="0" marL="209550" indent="-209550">
              <a:buSzPct val="100000"/>
              <a:buChar char="•"/>
              <a:defRPr sz="1800"/>
            </a:pPr>
            <a:r>
              <a:rPr sz="2200"/>
              <a:t>Whole Group - brief to the point statements</a:t>
            </a:r>
            <a:endParaRPr sz="2200"/>
          </a:p>
          <a:p>
            <a:pPr lvl="0" marL="209550" indent="-209550">
              <a:buSzPct val="100000"/>
              <a:buChar char="•"/>
              <a:defRPr sz="1800"/>
            </a:pPr>
            <a:r>
              <a:rPr sz="2200"/>
              <a:t>Rough balance between whole group and one-on-one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lvl="0"/>
          </a:p>
        </p:txBody>
      </p:sp>
      <p:sp>
        <p:nvSpPr>
          <p:cNvPr id="146" name="Shape 146"/>
          <p:cNvSpPr/>
          <p:nvPr>
            <p:ph type="body" sz="quarter" idx="1"/>
          </p:nvPr>
        </p:nvSpPr>
        <p:spPr>
          <a:prstGeom prst="rect">
            <a:avLst/>
          </a:prstGeom>
        </p:spPr>
        <p:txBody>
          <a:bodyPr/>
          <a:lstStyle/>
          <a:p>
            <a:pPr lvl="0">
              <a:defRPr sz="1800"/>
            </a:pPr>
            <a:r>
              <a:rPr sz="2200"/>
              <a:t>Neither formal corporate meetings nor chatting at desks increased cohesion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lvl="0"/>
          </a:p>
        </p:txBody>
      </p:sp>
      <p:sp>
        <p:nvSpPr>
          <p:cNvPr id="150" name="Shape 150"/>
          <p:cNvSpPr/>
          <p:nvPr>
            <p:ph type="body" sz="quarter" idx="1"/>
          </p:nvPr>
        </p:nvSpPr>
        <p:spPr>
          <a:prstGeom prst="rect">
            <a:avLst/>
          </a:prstGeom>
        </p:spPr>
        <p:txBody>
          <a:bodyPr/>
          <a:lstStyle/>
          <a:p>
            <a:pPr lvl="0">
              <a:defRPr sz="1800"/>
            </a:pPr>
            <a:r>
              <a:rPr sz="2200"/>
              <a:t>Instead it was overlapping break time and lunches.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lvl="0"/>
          </a:p>
        </p:txBody>
      </p:sp>
      <p:sp>
        <p:nvSpPr>
          <p:cNvPr id="154" name="Shape 154"/>
          <p:cNvSpPr/>
          <p:nvPr>
            <p:ph type="body" sz="quarter" idx="1"/>
          </p:nvPr>
        </p:nvSpPr>
        <p:spPr>
          <a:prstGeom prst="rect">
            <a:avLst/>
          </a:prstGeom>
        </p:spPr>
        <p:txBody>
          <a:bodyPr/>
          <a:lstStyle/>
          <a:p>
            <a:pPr lvl="0">
              <a:defRPr sz="1800"/>
            </a:pPr>
            <a:r>
              <a:rPr sz="2200"/>
              <a:t>What matters - having a water cooler/common coffee place. Having common breaks. Finally a longer lunch table. The longer lunch table helps because it makes it possible for a team to sit together and for a couple of outsiders to join them.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lvl="0"/>
          </a:p>
        </p:txBody>
      </p:sp>
      <p:sp>
        <p:nvSpPr>
          <p:cNvPr id="159" name="Shape 159"/>
          <p:cNvSpPr/>
          <p:nvPr>
            <p:ph type="body" sz="quarter" idx="1"/>
          </p:nvPr>
        </p:nvSpPr>
        <p:spPr>
          <a:prstGeom prst="rect">
            <a:avLst/>
          </a:prstGeom>
        </p:spPr>
        <p:txBody>
          <a:bodyPr/>
          <a:lstStyle/>
          <a:p>
            <a:pPr lvl="0">
              <a:defRPr sz="1800"/>
            </a:pPr>
            <a:r>
              <a:rPr sz="2200"/>
              <a:t>Social time accounts for more than 50% of positive changes in communication patterns. Conversations happened on breaks at water cooler, coffee machine and in the lunch space. Back to those long lunch tables. Sadly beer at the pub and formal organized offsite events had limited effect.</a:t>
            </a:r>
            <a:endParaRPr sz="2200"/>
          </a:p>
          <a:p>
            <a:pPr lvl="0">
              <a:defRPr sz="1800"/>
            </a:pPr>
            <a:endParaRPr sz="2200"/>
          </a:p>
          <a:p>
            <a:pPr lvl="0">
              <a:defRPr sz="1800"/>
            </a:pPr>
            <a:r>
              <a:rPr sz="2200"/>
              <a:t>Many of the conversations were not about work. Non work conversations helped to build trust. Sadly some organizations discourage conversations outside of work.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lvl="0"/>
          </a:p>
        </p:txBody>
      </p:sp>
      <p:sp>
        <p:nvSpPr>
          <p:cNvPr id="164" name="Shape 164"/>
          <p:cNvSpPr/>
          <p:nvPr>
            <p:ph type="body" sz="quarter" idx="1"/>
          </p:nvPr>
        </p:nvSpPr>
        <p:spPr>
          <a:prstGeom prst="rect">
            <a:avLst/>
          </a:prstGeom>
        </p:spPr>
        <p:txBody>
          <a:bodyPr/>
          <a:lstStyle/>
          <a:p>
            <a:pPr lvl="0">
              <a:defRPr sz="1800"/>
            </a:pPr>
            <a:r>
              <a:rPr sz="2200"/>
              <a:t>High performance teams are built and maintained on the quality of the relationships among the team members</a:t>
            </a:r>
            <a:endParaRPr sz="2200"/>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jpeg"/><Relationship Id="rId3" Type="http://schemas.openxmlformats.org/officeDocument/2006/relationships/image" Target="../media/image5.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6.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jpeg"/><Relationship Id="rId4" Type="http://schemas.openxmlformats.org/officeDocument/2006/relationships/image" Target="../media/image14.jpeg"/><Relationship Id="rId5" Type="http://schemas.openxmlformats.org/officeDocument/2006/relationships/image" Target="../media/image15.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6.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jpeg"/><Relationship Id="rId4" Type="http://schemas.openxmlformats.org/officeDocument/2006/relationships/image" Target="../media/image23.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e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e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6.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e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e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jpeg"/><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sz="1800"/>
            </a:pPr>
            <a:r>
              <a:rPr sz="8000"/>
              <a:t>The Magic and Science of Teams</a:t>
            </a:r>
          </a:p>
        </p:txBody>
      </p:sp>
      <p:sp>
        <p:nvSpPr>
          <p:cNvPr id="33" name="Shape 33"/>
          <p:cNvSpPr/>
          <p:nvPr>
            <p:ph type="body" idx="1"/>
          </p:nvPr>
        </p:nvSpPr>
        <p:spPr>
          <a:prstGeom prst="rect">
            <a:avLst/>
          </a:prstGeom>
        </p:spPr>
        <p:txBody>
          <a:bodyPr/>
          <a:lstStyle>
            <a:lvl1pPr>
              <a:defRPr sz="4000"/>
            </a:lvl1pPr>
          </a:lstStyle>
          <a:p>
            <a:pPr lvl="0">
              <a:defRPr sz="1800"/>
            </a:pPr>
            <a:r>
              <a:rPr sz="4000"/>
              <a:t>Is there a Science of Teams?</a:t>
            </a:r>
          </a:p>
        </p:txBody>
      </p:sp>
      <p:pic>
        <p:nvPicPr>
          <p:cNvPr id="34" name="212717_logo_final.png"/>
          <p:cNvPicPr/>
          <p:nvPr/>
        </p:nvPicPr>
        <p:blipFill>
          <a:blip r:embed="rId2">
            <a:extLst/>
          </a:blip>
          <a:stretch>
            <a:fillRect/>
          </a:stretch>
        </p:blipFill>
        <p:spPr>
          <a:xfrm>
            <a:off x="6908800" y="7086600"/>
            <a:ext cx="3810000" cy="2552700"/>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4" name="pasted-image.tif"/>
          <p:cNvPicPr/>
          <p:nvPr/>
        </p:nvPicPr>
        <p:blipFill>
          <a:blip r:embed="rId2">
            <a:extLst/>
          </a:blip>
          <a:stretch>
            <a:fillRect/>
          </a:stretch>
        </p:blipFill>
        <p:spPr>
          <a:xfrm>
            <a:off x="3098800" y="1206500"/>
            <a:ext cx="6794500" cy="7023100"/>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Shape 76"/>
          <p:cNvSpPr/>
          <p:nvPr>
            <p:ph type="title"/>
          </p:nvPr>
        </p:nvSpPr>
        <p:spPr>
          <a:prstGeom prst="rect">
            <a:avLst/>
          </a:prstGeom>
        </p:spPr>
        <p:txBody>
          <a:bodyPr/>
          <a:lstStyle/>
          <a:p>
            <a:pPr lvl="0">
              <a:defRPr sz="1800"/>
            </a:pPr>
            <a:r>
              <a:rPr sz="8000"/>
              <a:t>Cohesive Networks</a:t>
            </a:r>
          </a:p>
        </p:txBody>
      </p:sp>
      <p:sp>
        <p:nvSpPr>
          <p:cNvPr id="77" name="Shape 77"/>
          <p:cNvSpPr/>
          <p:nvPr/>
        </p:nvSpPr>
        <p:spPr>
          <a:xfrm>
            <a:off x="5488998" y="5039395"/>
            <a:ext cx="1137804"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latin typeface="Helvetica"/>
                <a:ea typeface="Helvetica"/>
                <a:cs typeface="Helvetica"/>
                <a:sym typeface="Helvetica"/>
              </a:defRPr>
            </a:lvl1pPr>
          </a:lstStyle>
          <a:p>
            <a:pPr lvl="0">
              <a:defRPr b="0" sz="1800"/>
            </a:pPr>
            <a:r>
              <a:rPr b="1" sz="5000"/>
              <a:t>VS.</a:t>
            </a:r>
          </a:p>
        </p:txBody>
      </p:sp>
      <p:pic>
        <p:nvPicPr>
          <p:cNvPr id="78" name="pasted-image.pdf"/>
          <p:cNvPicPr/>
          <p:nvPr/>
        </p:nvPicPr>
        <p:blipFill>
          <a:blip r:embed="rId2">
            <a:extLst/>
          </a:blip>
          <a:stretch>
            <a:fillRect/>
          </a:stretch>
        </p:blipFill>
        <p:spPr>
          <a:xfrm>
            <a:off x="1352733" y="3740150"/>
            <a:ext cx="3581401" cy="3238500"/>
          </a:xfrm>
          <a:prstGeom prst="rect">
            <a:avLst/>
          </a:prstGeom>
          <a:ln w="12700">
            <a:miter lim="400000"/>
          </a:ln>
        </p:spPr>
      </p:pic>
      <p:pic>
        <p:nvPicPr>
          <p:cNvPr id="79" name="pasted-image.pdf"/>
          <p:cNvPicPr/>
          <p:nvPr/>
        </p:nvPicPr>
        <p:blipFill>
          <a:blip r:embed="rId3">
            <a:extLst/>
          </a:blip>
          <a:stretch>
            <a:fillRect/>
          </a:stretch>
        </p:blipFill>
        <p:spPr>
          <a:xfrm>
            <a:off x="6786471" y="3727450"/>
            <a:ext cx="3784601" cy="3263900"/>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1" name="pasted-image.jpg"/>
          <p:cNvPicPr/>
          <p:nvPr/>
        </p:nvPicPr>
        <p:blipFill>
          <a:blip r:embed="rId3">
            <a:extLst/>
          </a:blip>
          <a:stretch>
            <a:fillRect/>
          </a:stretch>
        </p:blipFill>
        <p:spPr>
          <a:xfrm>
            <a:off x="3962400" y="1314450"/>
            <a:ext cx="4737100" cy="7124700"/>
          </a:xfrm>
          <a:prstGeom prst="rect">
            <a:avLst/>
          </a:prstGeom>
          <a:ln w="12700">
            <a:miter lim="400000"/>
          </a:ln>
        </p:spPr>
      </p:pic>
      <p:sp>
        <p:nvSpPr>
          <p:cNvPr id="82" name="Shape 82"/>
          <p:cNvSpPr/>
          <p:nvPr>
            <p:ph type="title"/>
          </p:nvPr>
        </p:nvSpPr>
        <p:spPr>
          <a:prstGeom prst="rect">
            <a:avLst/>
          </a:prstGeom>
        </p:spPr>
        <p:txBody>
          <a:bodyPr/>
          <a:lstStyle/>
          <a:p>
            <a:pPr lvl="0">
              <a:defRPr sz="1800"/>
            </a:pPr>
            <a:r>
              <a:rPr sz="8000"/>
              <a:t>Shared Language</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6" name="110809_FamilyChineseOahu_EN_02390_2880x1921.jpeg"/>
          <p:cNvPicPr/>
          <p:nvPr/>
        </p:nvPicPr>
        <p:blipFill>
          <a:blip r:embed="rId2">
            <a:extLst/>
          </a:blip>
          <a:srcRect l="5336" t="0" r="9286" b="4000"/>
          <a:stretch>
            <a:fillRect/>
          </a:stretch>
        </p:blipFill>
        <p:spPr>
          <a:xfrm>
            <a:off x="0" y="0"/>
            <a:ext cx="13004800" cy="9753600"/>
          </a:xfrm>
          <a:prstGeom prst="rect">
            <a:avLst/>
          </a:prstGeom>
          <a:ln w="12700">
            <a:miter lim="400000"/>
          </a:ln>
        </p:spPr>
      </p:pic>
      <p:pic>
        <p:nvPicPr>
          <p:cNvPr id="87" name="game-monopoly.jpg"/>
          <p:cNvPicPr/>
          <p:nvPr/>
        </p:nvPicPr>
        <p:blipFill>
          <a:blip r:embed="rId3">
            <a:extLst/>
          </a:blip>
          <a:stretch>
            <a:fillRect/>
          </a:stretch>
        </p:blipFill>
        <p:spPr>
          <a:xfrm>
            <a:off x="-983572" y="86190"/>
            <a:ext cx="14971944" cy="9753601"/>
          </a:xfrm>
          <a:prstGeom prst="rect">
            <a:avLst/>
          </a:prstGeom>
          <a:ln w="12700">
            <a:miter lim="400000"/>
          </a:ln>
        </p:spPr>
      </p:pic>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9" name="worlds-smallest-bookstore.jpg"/>
          <p:cNvPicPr/>
          <p:nvPr/>
        </p:nvPicPr>
        <p:blipFill>
          <a:blip r:embed="rId2">
            <a:extLst/>
          </a:blip>
          <a:stretch>
            <a:fillRect/>
          </a:stretch>
        </p:blipFill>
        <p:spPr>
          <a:xfrm>
            <a:off x="0" y="1314450"/>
            <a:ext cx="13004800" cy="8674100"/>
          </a:xfrm>
          <a:prstGeom prst="rect">
            <a:avLst/>
          </a:prstGeom>
          <a:ln w="12700">
            <a:miter lim="400000"/>
          </a:ln>
        </p:spPr>
      </p:pic>
      <p:sp>
        <p:nvSpPr>
          <p:cNvPr id="90" name="Shape 90"/>
          <p:cNvSpPr/>
          <p:nvPr>
            <p:ph type="title"/>
          </p:nvPr>
        </p:nvSpPr>
        <p:spPr>
          <a:xfrm>
            <a:off x="952500" y="-368300"/>
            <a:ext cx="11099800" cy="2159000"/>
          </a:xfrm>
          <a:prstGeom prst="rect">
            <a:avLst/>
          </a:prstGeom>
        </p:spPr>
        <p:txBody>
          <a:bodyPr/>
          <a:lstStyle>
            <a:lvl1pPr defTabSz="537463">
              <a:defRPr sz="7360"/>
            </a:lvl1pPr>
          </a:lstStyle>
          <a:p>
            <a:pPr lvl="0">
              <a:defRPr sz="1800"/>
            </a:pPr>
            <a:r>
              <a:rPr sz="7360"/>
              <a:t>Smallest Online Bookstore</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lvl="0">
              <a:defRPr sz="1800"/>
            </a:pPr>
            <a:r>
              <a:rPr sz="8000"/>
              <a:t>Game Structure</a:t>
            </a:r>
          </a:p>
        </p:txBody>
      </p:sp>
      <p:sp>
        <p:nvSpPr>
          <p:cNvPr id="93" name="Shape 93"/>
          <p:cNvSpPr/>
          <p:nvPr>
            <p:ph type="body" idx="1"/>
          </p:nvPr>
        </p:nvSpPr>
        <p:spPr>
          <a:prstGeom prst="rect">
            <a:avLst/>
          </a:prstGeom>
        </p:spPr>
        <p:txBody>
          <a:bodyPr/>
          <a:lstStyle/>
          <a:p>
            <a:pPr lvl="0" marL="440055" indent="-440055" defTabSz="578358">
              <a:spcBef>
                <a:spcPts val="4100"/>
              </a:spcBef>
              <a:defRPr sz="1800"/>
            </a:pPr>
            <a:r>
              <a:rPr sz="3564"/>
              <a:t>Decide and Commit to actions - 5 mins</a:t>
            </a:r>
            <a:endParaRPr sz="3564"/>
          </a:p>
          <a:p>
            <a:pPr lvl="0" marL="440055" indent="-440055" defTabSz="578358">
              <a:spcBef>
                <a:spcPts val="4100"/>
              </a:spcBef>
              <a:defRPr sz="1800"/>
            </a:pPr>
            <a:r>
              <a:rPr sz="3564"/>
              <a:t>Science</a:t>
            </a:r>
            <a:endParaRPr sz="3564"/>
          </a:p>
          <a:p>
            <a:pPr lvl="0" marL="440055" indent="-440055" defTabSz="578358">
              <a:spcBef>
                <a:spcPts val="4100"/>
              </a:spcBef>
              <a:defRPr sz="1800"/>
            </a:pPr>
            <a:r>
              <a:rPr sz="3564"/>
              <a:t>Results for Actions Revealed</a:t>
            </a:r>
            <a:endParaRPr sz="3564"/>
          </a:p>
          <a:p>
            <a:pPr lvl="0" marL="440055" indent="-440055" defTabSz="578358">
              <a:spcBef>
                <a:spcPts val="4100"/>
              </a:spcBef>
              <a:defRPr sz="1800"/>
            </a:pPr>
            <a:r>
              <a:rPr sz="3564"/>
              <a:t>Roll Dice for Stories -&gt; Determine number complete</a:t>
            </a:r>
            <a:endParaRPr sz="3564"/>
          </a:p>
          <a:p>
            <a:pPr lvl="0" marL="440055" indent="-440055" defTabSz="578358">
              <a:spcBef>
                <a:spcPts val="4100"/>
              </a:spcBef>
              <a:defRPr sz="1800"/>
            </a:pPr>
            <a:r>
              <a:rPr sz="3564"/>
              <a:t>Roll 2 Dice for Gremlins</a:t>
            </a:r>
            <a:endParaRPr sz="3564"/>
          </a:p>
          <a:p>
            <a:pPr lvl="0" marL="440055" indent="-440055" defTabSz="578358">
              <a:spcBef>
                <a:spcPts val="4100"/>
              </a:spcBef>
              <a:defRPr sz="1800"/>
            </a:pPr>
            <a:r>
              <a:rPr sz="3564"/>
              <a:t>Calculate capacity for next round</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hape 95"/>
          <p:cNvSpPr/>
          <p:nvPr>
            <p:ph type="title"/>
          </p:nvPr>
        </p:nvSpPr>
        <p:spPr>
          <a:prstGeom prst="rect">
            <a:avLst/>
          </a:prstGeom>
        </p:spPr>
        <p:txBody>
          <a:bodyPr/>
          <a:lstStyle/>
          <a:p>
            <a:pPr lvl="0">
              <a:defRPr sz="1800"/>
            </a:pPr>
            <a:r>
              <a:rPr sz="8000"/>
              <a:t>Capacity</a:t>
            </a:r>
          </a:p>
        </p:txBody>
      </p:sp>
      <p:sp>
        <p:nvSpPr>
          <p:cNvPr id="96" name="Shape 96"/>
          <p:cNvSpPr/>
          <p:nvPr>
            <p:ph type="body" idx="1"/>
          </p:nvPr>
        </p:nvSpPr>
        <p:spPr>
          <a:prstGeom prst="rect">
            <a:avLst/>
          </a:prstGeom>
        </p:spPr>
        <p:txBody>
          <a:bodyPr anchor="t"/>
          <a:lstStyle/>
          <a:p>
            <a:pPr lvl="0">
              <a:defRPr sz="1800"/>
            </a:pPr>
            <a:r>
              <a:rPr sz="3600"/>
              <a:t>Initial Capacity -10</a:t>
            </a:r>
            <a:endParaRPr sz="3600"/>
          </a:p>
          <a:p>
            <a:pPr lvl="0">
              <a:defRPr sz="1800"/>
            </a:pPr>
            <a:r>
              <a:rPr sz="3600"/>
              <a:t>Your boss wants you to buy stories, stories, stories. His favourite quote - “Work Harder not Smarter”</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8" name="decisions-scale-balance.jpg"/>
          <p:cNvPicPr/>
          <p:nvPr/>
        </p:nvPicPr>
        <p:blipFill>
          <a:blip r:embed="rId2">
            <a:extLst/>
          </a:blip>
          <a:stretch>
            <a:fillRect/>
          </a:stretch>
        </p:blipFill>
        <p:spPr>
          <a:xfrm>
            <a:off x="-1" y="1534904"/>
            <a:ext cx="13004801" cy="8824687"/>
          </a:xfrm>
          <a:prstGeom prst="rect">
            <a:avLst/>
          </a:prstGeom>
          <a:ln w="12700">
            <a:miter lim="400000"/>
          </a:ln>
        </p:spPr>
      </p:pic>
      <p:sp>
        <p:nvSpPr>
          <p:cNvPr id="99" name="Shape 99"/>
          <p:cNvSpPr/>
          <p:nvPr>
            <p:ph type="title"/>
          </p:nvPr>
        </p:nvSpPr>
        <p:spPr>
          <a:prstGeom prst="rect">
            <a:avLst/>
          </a:prstGeom>
        </p:spPr>
        <p:txBody>
          <a:bodyPr/>
          <a:lstStyle/>
          <a:p>
            <a:pPr lvl="0">
              <a:defRPr sz="1800"/>
            </a:pPr>
            <a:r>
              <a:rPr sz="8000"/>
              <a:t>Decide</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ph type="title"/>
          </p:nvPr>
        </p:nvSpPr>
        <p:spPr>
          <a:prstGeom prst="rect">
            <a:avLst/>
          </a:prstGeom>
        </p:spPr>
        <p:txBody>
          <a:bodyPr/>
          <a:lstStyle/>
          <a:p>
            <a:pPr lvl="0">
              <a:defRPr sz="1800"/>
            </a:pPr>
            <a:r>
              <a:rPr sz="8000"/>
              <a:t>Decide</a:t>
            </a:r>
          </a:p>
        </p:txBody>
      </p:sp>
      <p:pic>
        <p:nvPicPr>
          <p:cNvPr id="102" name="Tmer_Green_5_Alarm-5.mov"/>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892550" y="3302000"/>
            <a:ext cx="5219700" cy="2032000"/>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4" name="pasted-image.tif"/>
          <p:cNvPicPr/>
          <p:nvPr/>
        </p:nvPicPr>
        <p:blipFill>
          <a:blip r:embed="rId3">
            <a:extLst/>
          </a:blip>
          <a:srcRect l="8" t="0" r="8" b="0"/>
          <a:stretch>
            <a:fillRect/>
          </a:stretch>
        </p:blipFill>
        <p:spPr>
          <a:xfrm>
            <a:off x="0" y="0"/>
            <a:ext cx="13004800" cy="9753600"/>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 name="Shape 36"/>
          <p:cNvSpPr/>
          <p:nvPr>
            <p:ph type="title"/>
          </p:nvPr>
        </p:nvSpPr>
        <p:spPr>
          <a:prstGeom prst="rect">
            <a:avLst/>
          </a:prstGeom>
        </p:spPr>
        <p:txBody>
          <a:bodyPr/>
          <a:lstStyle>
            <a:lvl1pPr defTabSz="514095">
              <a:defRPr sz="7040"/>
            </a:lvl1pPr>
          </a:lstStyle>
          <a:p>
            <a:pPr lvl="0">
              <a:defRPr sz="1800"/>
            </a:pPr>
            <a:r>
              <a:rPr sz="7040"/>
              <a:t>Stop Stumbling on Your Way to High Performance Teams</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8" name="email.jpg"/>
          <p:cNvPicPr/>
          <p:nvPr/>
        </p:nvPicPr>
        <p:blipFill>
          <a:blip r:embed="rId3">
            <a:extLst/>
          </a:blip>
          <a:stretch>
            <a:fillRect/>
          </a:stretch>
        </p:blipFill>
        <p:spPr>
          <a:xfrm>
            <a:off x="487228" y="139700"/>
            <a:ext cx="12030344" cy="9753600"/>
          </a:xfrm>
          <a:prstGeom prst="rect">
            <a:avLst/>
          </a:prstGeom>
          <a:ln w="12700">
            <a:miter lim="400000"/>
          </a:ln>
        </p:spPr>
      </p:pic>
      <p:sp>
        <p:nvSpPr>
          <p:cNvPr id="109" name="Shape 109"/>
          <p:cNvSpPr/>
          <p:nvPr>
            <p:ph type="title"/>
          </p:nvPr>
        </p:nvSpPr>
        <p:spPr>
          <a:prstGeom prst="rect">
            <a:avLst/>
          </a:prstGeom>
        </p:spPr>
        <p:txBody>
          <a:bodyPr/>
          <a:lstStyle/>
          <a:p>
            <a:pPr lvl="0"/>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title"/>
          </p:nvPr>
        </p:nvSpPr>
        <p:spPr>
          <a:prstGeom prst="rect">
            <a:avLst/>
          </a:prstGeom>
        </p:spPr>
        <p:txBody>
          <a:bodyPr/>
          <a:lstStyle/>
          <a:p>
            <a:pPr lvl="0">
              <a:defRPr sz="1800"/>
            </a:pPr>
            <a:r>
              <a:rPr sz="8000"/>
              <a:t>Qualities</a:t>
            </a:r>
          </a:p>
        </p:txBody>
      </p:sp>
      <p:sp>
        <p:nvSpPr>
          <p:cNvPr id="114" name="Shape 114"/>
          <p:cNvSpPr/>
          <p:nvPr>
            <p:ph type="body" idx="1"/>
          </p:nvPr>
        </p:nvSpPr>
        <p:spPr>
          <a:prstGeom prst="rect">
            <a:avLst/>
          </a:prstGeom>
        </p:spPr>
        <p:txBody>
          <a:bodyPr/>
          <a:lstStyle/>
          <a:p>
            <a:pPr lvl="0">
              <a:defRPr sz="1800"/>
            </a:pPr>
            <a:r>
              <a:rPr sz="3600"/>
              <a:t>~35%</a:t>
            </a:r>
            <a:endParaRPr sz="3600"/>
          </a:p>
          <a:p>
            <a:pPr lvl="0">
              <a:defRPr sz="1800"/>
            </a:pPr>
            <a:r>
              <a:rPr sz="3600"/>
              <a:t>1 on 1</a:t>
            </a:r>
            <a:endParaRPr sz="3600"/>
          </a:p>
          <a:p>
            <a:pPr lvl="0">
              <a:defRPr sz="1800"/>
            </a:pPr>
            <a:r>
              <a:rPr sz="3600"/>
              <a:t>Whole Group</a:t>
            </a:r>
          </a:p>
        </p:txBody>
      </p:sp>
      <p:pic>
        <p:nvPicPr>
          <p:cNvPr id="115" name="conversation-two-people.jpg"/>
          <p:cNvPicPr/>
          <p:nvPr/>
        </p:nvPicPr>
        <p:blipFill>
          <a:blip r:embed="rId3">
            <a:extLst/>
          </a:blip>
          <a:stretch>
            <a:fillRect/>
          </a:stretch>
        </p:blipFill>
        <p:spPr>
          <a:xfrm>
            <a:off x="4572000" y="165100"/>
            <a:ext cx="9144000" cy="9144000"/>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title"/>
          </p:nvPr>
        </p:nvSpPr>
        <p:spPr>
          <a:prstGeom prst="rect">
            <a:avLst/>
          </a:prstGeom>
        </p:spPr>
        <p:txBody>
          <a:bodyPr/>
          <a:lstStyle/>
          <a:p>
            <a:pPr lvl="0">
              <a:defRPr sz="1800"/>
            </a:pPr>
            <a:r>
              <a:rPr sz="8000"/>
              <a:t>Distributed</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title"/>
          </p:nvPr>
        </p:nvSpPr>
        <p:spPr>
          <a:prstGeom prst="rect">
            <a:avLst/>
          </a:prstGeom>
        </p:spPr>
        <p:txBody>
          <a:bodyPr/>
          <a:lstStyle/>
          <a:p>
            <a:pPr lvl="0">
              <a:defRPr sz="1800"/>
            </a:pPr>
            <a:r>
              <a:rPr sz="8000"/>
              <a:t>Results for Actions</a:t>
            </a:r>
          </a:p>
        </p:txBody>
      </p:sp>
      <p:pic>
        <p:nvPicPr>
          <p:cNvPr id="122" name="growth-three-small-trees.jpg"/>
          <p:cNvPicPr/>
          <p:nvPr/>
        </p:nvPicPr>
        <p:blipFill>
          <a:blip r:embed="rId2">
            <a:extLst/>
          </a:blip>
          <a:stretch>
            <a:fillRect/>
          </a:stretch>
        </p:blipFill>
        <p:spPr>
          <a:xfrm>
            <a:off x="1111250" y="2165350"/>
            <a:ext cx="10782300" cy="7175500"/>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4" name="dice2.jpg"/>
          <p:cNvPicPr/>
          <p:nvPr/>
        </p:nvPicPr>
        <p:blipFill>
          <a:blip r:embed="rId2">
            <a:extLst/>
          </a:blip>
          <a:stretch>
            <a:fillRect/>
          </a:stretch>
        </p:blipFill>
        <p:spPr>
          <a:xfrm>
            <a:off x="0" y="838200"/>
            <a:ext cx="13004800" cy="9753600"/>
          </a:xfrm>
          <a:prstGeom prst="rect">
            <a:avLst/>
          </a:prstGeom>
          <a:ln w="12700">
            <a:miter lim="400000"/>
          </a:ln>
        </p:spPr>
      </p:pic>
      <p:sp>
        <p:nvSpPr>
          <p:cNvPr id="125" name="Shape 125"/>
          <p:cNvSpPr/>
          <p:nvPr>
            <p:ph type="title"/>
          </p:nvPr>
        </p:nvSpPr>
        <p:spPr>
          <a:prstGeom prst="rect">
            <a:avLst/>
          </a:prstGeom>
        </p:spPr>
        <p:txBody>
          <a:bodyPr/>
          <a:lstStyle/>
          <a:p>
            <a:pPr lvl="0">
              <a:defRPr sz="1800"/>
            </a:pPr>
            <a:r>
              <a:rPr sz="8000"/>
              <a:t>Dice Roll for Stories</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7" name="dice.jpg"/>
          <p:cNvPicPr/>
          <p:nvPr/>
        </p:nvPicPr>
        <p:blipFill>
          <a:blip r:embed="rId2">
            <a:extLst/>
          </a:blip>
          <a:stretch>
            <a:fillRect/>
          </a:stretch>
        </p:blipFill>
        <p:spPr>
          <a:xfrm>
            <a:off x="0" y="0"/>
            <a:ext cx="13004800" cy="9753600"/>
          </a:xfrm>
          <a:prstGeom prst="rect">
            <a:avLst/>
          </a:prstGeom>
          <a:ln w="12700">
            <a:miter lim="400000"/>
          </a:ln>
        </p:spPr>
      </p:pic>
      <p:sp>
        <p:nvSpPr>
          <p:cNvPr id="128" name="Shape 128"/>
          <p:cNvSpPr/>
          <p:nvPr>
            <p:ph type="title"/>
          </p:nvPr>
        </p:nvSpPr>
        <p:spPr>
          <a:prstGeom prst="rect">
            <a:avLst/>
          </a:prstGeom>
        </p:spPr>
        <p:txBody>
          <a:bodyPr/>
          <a:lstStyle/>
          <a:p>
            <a:pPr lvl="0">
              <a:defRPr sz="1800"/>
            </a:pPr>
            <a:r>
              <a:rPr sz="8000"/>
              <a:t>Dice Roll for Gremlins</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capacity-glass.jpg"/>
          <p:cNvPicPr/>
          <p:nvPr/>
        </p:nvPicPr>
        <p:blipFill>
          <a:blip r:embed="rId2">
            <a:extLst/>
          </a:blip>
          <a:stretch>
            <a:fillRect/>
          </a:stretch>
        </p:blipFill>
        <p:spPr>
          <a:xfrm>
            <a:off x="4419600" y="0"/>
            <a:ext cx="7315200" cy="9753600"/>
          </a:xfrm>
          <a:prstGeom prst="rect">
            <a:avLst/>
          </a:prstGeom>
          <a:ln w="12700">
            <a:miter lim="400000"/>
          </a:ln>
        </p:spPr>
      </p:pic>
      <p:sp>
        <p:nvSpPr>
          <p:cNvPr id="131" name="Shape 131"/>
          <p:cNvSpPr/>
          <p:nvPr>
            <p:ph type="title"/>
          </p:nvPr>
        </p:nvSpPr>
        <p:spPr>
          <a:xfrm>
            <a:off x="952500" y="444500"/>
            <a:ext cx="6748527" cy="3485316"/>
          </a:xfrm>
          <a:prstGeom prst="rect">
            <a:avLst/>
          </a:prstGeom>
        </p:spPr>
        <p:txBody>
          <a:bodyPr/>
          <a:lstStyle>
            <a:lvl1pPr defTabSz="531622">
              <a:defRPr sz="7280"/>
            </a:lvl1pPr>
          </a:lstStyle>
          <a:p>
            <a:pPr lvl="0">
              <a:defRPr sz="1800"/>
            </a:pPr>
            <a:r>
              <a:rPr sz="7280"/>
              <a:t>Calculate Revised Capacity</a:t>
            </a:r>
          </a:p>
        </p:txBody>
      </p:sp>
      <p:sp>
        <p:nvSpPr>
          <p:cNvPr id="132" name="Shape 132"/>
          <p:cNvSpPr/>
          <p:nvPr>
            <p:ph type="body" idx="1"/>
          </p:nvPr>
        </p:nvSpPr>
        <p:spPr>
          <a:prstGeom prst="rect">
            <a:avLst/>
          </a:prstGeom>
        </p:spPr>
        <p:txBody>
          <a:bodyPr/>
          <a:lstStyle/>
          <a:p>
            <a:pPr lvl="0"/>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decisions-scale-balance.jpg"/>
          <p:cNvPicPr/>
          <p:nvPr/>
        </p:nvPicPr>
        <p:blipFill>
          <a:blip r:embed="rId2">
            <a:extLst/>
          </a:blip>
          <a:stretch>
            <a:fillRect/>
          </a:stretch>
        </p:blipFill>
        <p:spPr>
          <a:xfrm>
            <a:off x="-1" y="1534904"/>
            <a:ext cx="13004801" cy="8824687"/>
          </a:xfrm>
          <a:prstGeom prst="rect">
            <a:avLst/>
          </a:prstGeom>
          <a:ln w="12700">
            <a:miter lim="400000"/>
          </a:ln>
        </p:spPr>
      </p:pic>
      <p:sp>
        <p:nvSpPr>
          <p:cNvPr id="135" name="Shape 135"/>
          <p:cNvSpPr/>
          <p:nvPr>
            <p:ph type="title"/>
          </p:nvPr>
        </p:nvSpPr>
        <p:spPr>
          <a:prstGeom prst="rect">
            <a:avLst/>
          </a:prstGeom>
        </p:spPr>
        <p:txBody>
          <a:bodyPr/>
          <a:lstStyle/>
          <a:p>
            <a:pPr lvl="0">
              <a:defRPr sz="1800"/>
            </a:pPr>
            <a:r>
              <a:rPr sz="8000"/>
              <a:t>Decide</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p>
            <a:pPr lvl="0">
              <a:defRPr sz="1800"/>
            </a:pPr>
            <a:r>
              <a:rPr sz="8000"/>
              <a:t>Decide</a:t>
            </a:r>
          </a:p>
        </p:txBody>
      </p:sp>
      <p:pic>
        <p:nvPicPr>
          <p:cNvPr id="138" name="Tmer_Green_5_Alarm-5.mov"/>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892550" y="3302000"/>
            <a:ext cx="5219700" cy="2032000"/>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prstGeom prst="rect">
            <a:avLst/>
          </a:prstGeom>
        </p:spPr>
        <p:txBody>
          <a:bodyPr/>
          <a:lstStyle/>
          <a:p>
            <a:pPr lvl="0">
              <a:defRPr sz="1800"/>
            </a:pPr>
            <a:r>
              <a:rPr sz="8000"/>
              <a:t>Water Coolers Matter!</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nvSpPr>
        <p:spPr>
          <a:xfrm>
            <a:off x="1270000" y="6362700"/>
            <a:ext cx="10464800" cy="469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400"/>
            </a:lvl1pPr>
          </a:lstStyle>
          <a:p>
            <a:pPr lvl="0">
              <a:defRPr sz="1800"/>
            </a:pPr>
            <a:r>
              <a:rPr sz="2400"/>
              <a:t>–Ben Waber, People Analytics</a:t>
            </a:r>
          </a:p>
        </p:txBody>
      </p:sp>
      <p:sp>
        <p:nvSpPr>
          <p:cNvPr id="39" name="Shape 39"/>
          <p:cNvSpPr/>
          <p:nvPr/>
        </p:nvSpPr>
        <p:spPr>
          <a:xfrm>
            <a:off x="1270000" y="3683000"/>
            <a:ext cx="10464800" cy="185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800"/>
            </a:lvl1pPr>
          </a:lstStyle>
          <a:p>
            <a:pPr lvl="0">
              <a:defRPr sz="1800"/>
            </a:pPr>
            <a:r>
              <a:rPr sz="3800"/>
              <a:t>“People Working on the Same Product but not Collaborating are Essentially Working Separate Tandem Products” </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110809_FamilyChineseOahu_EN_02390_2880x1921.jpeg"/>
          <p:cNvPicPr/>
          <p:nvPr/>
        </p:nvPicPr>
        <p:blipFill>
          <a:blip r:embed="rId3">
            <a:extLst/>
          </a:blip>
          <a:srcRect l="5336" t="0" r="9286" b="4000"/>
          <a:stretch>
            <a:fillRect/>
          </a:stretch>
        </p:blipFill>
        <p:spPr>
          <a:xfrm>
            <a:off x="0" y="0"/>
            <a:ext cx="13004800" cy="9753600"/>
          </a:xfrm>
          <a:prstGeom prst="rect">
            <a:avLst/>
          </a:prstGeom>
          <a:ln w="12700">
            <a:miter lim="400000"/>
          </a:ln>
        </p:spPr>
      </p:pic>
      <p:pic>
        <p:nvPicPr>
          <p:cNvPr id="143" name="meeting-space-formal-small.jpg"/>
          <p:cNvPicPr/>
          <p:nvPr/>
        </p:nvPicPr>
        <p:blipFill>
          <a:blip r:embed="rId4">
            <a:extLst/>
          </a:blip>
          <a:stretch>
            <a:fillRect/>
          </a:stretch>
        </p:blipFill>
        <p:spPr>
          <a:xfrm rot="5400000">
            <a:off x="-3467100" y="-1"/>
            <a:ext cx="13004800" cy="9753601"/>
          </a:xfrm>
          <a:prstGeom prst="rect">
            <a:avLst/>
          </a:prstGeom>
          <a:ln w="12700">
            <a:miter lim="400000"/>
          </a:ln>
        </p:spPr>
      </p:pic>
      <p:pic>
        <p:nvPicPr>
          <p:cNvPr id="144" name="Business Analyst.jpg"/>
          <p:cNvPicPr/>
          <p:nvPr/>
        </p:nvPicPr>
        <p:blipFill>
          <a:blip r:embed="rId5">
            <a:extLst/>
          </a:blip>
          <a:stretch>
            <a:fillRect/>
          </a:stretch>
        </p:blipFill>
        <p:spPr>
          <a:xfrm>
            <a:off x="7924800" y="-476250"/>
            <a:ext cx="5080000" cy="7620000"/>
          </a:xfrm>
          <a:prstGeom prst="rect">
            <a:avLst/>
          </a:prstGeom>
          <a:ln w="12700">
            <a:miter lim="400000"/>
          </a:ln>
        </p:spPr>
      </p:pic>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8" name="break-time.jpg"/>
          <p:cNvPicPr/>
          <p:nvPr/>
        </p:nvPicPr>
        <p:blipFill>
          <a:blip r:embed="rId3">
            <a:extLst/>
          </a:blip>
          <a:stretch>
            <a:fillRect/>
          </a:stretch>
        </p:blipFill>
        <p:spPr>
          <a:xfrm>
            <a:off x="711200" y="-21373"/>
            <a:ext cx="11582400" cy="9144001"/>
          </a:xfrm>
          <a:prstGeom prst="rect">
            <a:avLst/>
          </a:prstGeom>
          <a:ln w="12700">
            <a:miter lim="400000"/>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 name="Water-Cooler.jpg"/>
          <p:cNvPicPr/>
          <p:nvPr/>
        </p:nvPicPr>
        <p:blipFill>
          <a:blip r:embed="rId3">
            <a:extLst/>
          </a:blip>
          <a:stretch>
            <a:fillRect/>
          </a:stretch>
        </p:blipFill>
        <p:spPr>
          <a:xfrm>
            <a:off x="4190206" y="0"/>
            <a:ext cx="4624388" cy="9753600"/>
          </a:xfrm>
          <a:prstGeom prst="rect">
            <a:avLst/>
          </a:prstGeom>
          <a:ln w="12700">
            <a:miter lim="400000"/>
          </a:ln>
        </p:spPr>
      </p:pic>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lvl="0">
              <a:defRPr sz="1800"/>
            </a:pPr>
            <a:r>
              <a:rPr sz="8000"/>
              <a:t>Social Time</a:t>
            </a:r>
          </a:p>
        </p:txBody>
      </p:sp>
      <p:pic>
        <p:nvPicPr>
          <p:cNvPr id="157" name="pasted-image.tif"/>
          <p:cNvPicPr/>
          <p:nvPr/>
        </p:nvPicPr>
        <p:blipFill>
          <a:blip r:embed="rId3">
            <a:extLst/>
          </a:blip>
          <a:stretch>
            <a:fillRect/>
          </a:stretch>
        </p:blipFill>
        <p:spPr>
          <a:xfrm>
            <a:off x="2349500" y="2165350"/>
            <a:ext cx="8128000" cy="6096000"/>
          </a:xfrm>
          <a:prstGeom prst="rect">
            <a:avLst/>
          </a:prstGeom>
          <a:ln w="12700">
            <a:miter lim="400000"/>
          </a:ln>
        </p:spPr>
      </p:pic>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questioning-person.jpg"/>
          <p:cNvPicPr/>
          <p:nvPr/>
        </p:nvPicPr>
        <p:blipFill>
          <a:blip r:embed="rId3">
            <a:extLst/>
          </a:blip>
          <a:stretch>
            <a:fillRect/>
          </a:stretch>
        </p:blipFill>
        <p:spPr>
          <a:xfrm>
            <a:off x="2692400" y="2200201"/>
            <a:ext cx="7620000" cy="7620001"/>
          </a:xfrm>
          <a:prstGeom prst="rect">
            <a:avLst/>
          </a:prstGeom>
          <a:ln w="12700">
            <a:miter lim="400000"/>
          </a:ln>
        </p:spPr>
      </p:pic>
      <p:sp>
        <p:nvSpPr>
          <p:cNvPr id="162" name="Shape 162"/>
          <p:cNvSpPr/>
          <p:nvPr>
            <p:ph type="title"/>
          </p:nvPr>
        </p:nvSpPr>
        <p:spPr>
          <a:prstGeom prst="rect">
            <a:avLst/>
          </a:prstGeom>
        </p:spPr>
        <p:txBody>
          <a:bodyPr/>
          <a:lstStyle/>
          <a:p>
            <a:pPr lvl="0">
              <a:defRPr sz="1800"/>
            </a:pPr>
            <a:r>
              <a:rPr sz="8000"/>
              <a:t>Why does this matter?</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p>
            <a:pPr lvl="0">
              <a:defRPr sz="1800"/>
            </a:pPr>
            <a:r>
              <a:rPr sz="8000"/>
              <a:t>Results for Actions</a:t>
            </a:r>
          </a:p>
        </p:txBody>
      </p:sp>
      <p:pic>
        <p:nvPicPr>
          <p:cNvPr id="167" name="growth-three-small-trees.jpg"/>
          <p:cNvPicPr/>
          <p:nvPr/>
        </p:nvPicPr>
        <p:blipFill>
          <a:blip r:embed="rId2">
            <a:extLst/>
          </a:blip>
          <a:stretch>
            <a:fillRect/>
          </a:stretch>
        </p:blipFill>
        <p:spPr>
          <a:xfrm>
            <a:off x="1111250" y="2165350"/>
            <a:ext cx="10782300" cy="7175500"/>
          </a:xfrm>
          <a:prstGeom prst="rect">
            <a:avLst/>
          </a:prstGeom>
          <a:ln w="12700">
            <a:miter lim="400000"/>
          </a:ln>
        </p:spPr>
      </p:pic>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dice2.jpg"/>
          <p:cNvPicPr/>
          <p:nvPr/>
        </p:nvPicPr>
        <p:blipFill>
          <a:blip r:embed="rId2">
            <a:extLst/>
          </a:blip>
          <a:stretch>
            <a:fillRect/>
          </a:stretch>
        </p:blipFill>
        <p:spPr>
          <a:xfrm>
            <a:off x="0" y="838200"/>
            <a:ext cx="13004800" cy="9753600"/>
          </a:xfrm>
          <a:prstGeom prst="rect">
            <a:avLst/>
          </a:prstGeom>
          <a:ln w="12700">
            <a:miter lim="400000"/>
          </a:ln>
        </p:spPr>
      </p:pic>
      <p:sp>
        <p:nvSpPr>
          <p:cNvPr id="170" name="Shape 170"/>
          <p:cNvSpPr/>
          <p:nvPr>
            <p:ph type="title"/>
          </p:nvPr>
        </p:nvSpPr>
        <p:spPr>
          <a:prstGeom prst="rect">
            <a:avLst/>
          </a:prstGeom>
        </p:spPr>
        <p:txBody>
          <a:bodyPr/>
          <a:lstStyle/>
          <a:p>
            <a:pPr lvl="0">
              <a:defRPr sz="1800"/>
            </a:pPr>
            <a:r>
              <a:rPr sz="8000"/>
              <a:t>Dice Roll for Stories</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2" name="dice.jpg"/>
          <p:cNvPicPr/>
          <p:nvPr/>
        </p:nvPicPr>
        <p:blipFill>
          <a:blip r:embed="rId2">
            <a:extLst/>
          </a:blip>
          <a:stretch>
            <a:fillRect/>
          </a:stretch>
        </p:blipFill>
        <p:spPr>
          <a:xfrm>
            <a:off x="0" y="0"/>
            <a:ext cx="13004800" cy="9753600"/>
          </a:xfrm>
          <a:prstGeom prst="rect">
            <a:avLst/>
          </a:prstGeom>
          <a:ln w="12700">
            <a:miter lim="400000"/>
          </a:ln>
        </p:spPr>
      </p:pic>
      <p:sp>
        <p:nvSpPr>
          <p:cNvPr id="173" name="Shape 173"/>
          <p:cNvSpPr/>
          <p:nvPr>
            <p:ph type="title"/>
          </p:nvPr>
        </p:nvSpPr>
        <p:spPr>
          <a:prstGeom prst="rect">
            <a:avLst/>
          </a:prstGeom>
        </p:spPr>
        <p:txBody>
          <a:bodyPr/>
          <a:lstStyle/>
          <a:p>
            <a:pPr lvl="0">
              <a:defRPr sz="1800"/>
            </a:pPr>
            <a:r>
              <a:rPr sz="8000"/>
              <a:t>Dice Roll for Gremlins</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capacity-glass.jpg"/>
          <p:cNvPicPr/>
          <p:nvPr/>
        </p:nvPicPr>
        <p:blipFill>
          <a:blip r:embed="rId2">
            <a:extLst/>
          </a:blip>
          <a:stretch>
            <a:fillRect/>
          </a:stretch>
        </p:blipFill>
        <p:spPr>
          <a:xfrm>
            <a:off x="4419600" y="0"/>
            <a:ext cx="7315200" cy="9753600"/>
          </a:xfrm>
          <a:prstGeom prst="rect">
            <a:avLst/>
          </a:prstGeom>
          <a:ln w="12700">
            <a:miter lim="400000"/>
          </a:ln>
        </p:spPr>
      </p:pic>
      <p:sp>
        <p:nvSpPr>
          <p:cNvPr id="176" name="Shape 176"/>
          <p:cNvSpPr/>
          <p:nvPr>
            <p:ph type="title"/>
          </p:nvPr>
        </p:nvSpPr>
        <p:spPr>
          <a:xfrm>
            <a:off x="952500" y="444500"/>
            <a:ext cx="6748527" cy="3485316"/>
          </a:xfrm>
          <a:prstGeom prst="rect">
            <a:avLst/>
          </a:prstGeom>
        </p:spPr>
        <p:txBody>
          <a:bodyPr/>
          <a:lstStyle>
            <a:lvl1pPr defTabSz="531622">
              <a:defRPr sz="7280"/>
            </a:lvl1pPr>
          </a:lstStyle>
          <a:p>
            <a:pPr lvl="0">
              <a:defRPr sz="1800"/>
            </a:pPr>
            <a:r>
              <a:rPr sz="7280"/>
              <a:t>Calculate Revised Capacity</a:t>
            </a:r>
          </a:p>
        </p:txBody>
      </p:sp>
      <p:sp>
        <p:nvSpPr>
          <p:cNvPr id="177" name="Shape 177"/>
          <p:cNvSpPr/>
          <p:nvPr>
            <p:ph type="body" idx="1"/>
          </p:nvPr>
        </p:nvSpPr>
        <p:spPr>
          <a:prstGeom prst="rect">
            <a:avLst/>
          </a:prstGeom>
        </p:spPr>
        <p:txBody>
          <a:bodyPr/>
          <a:lstStyle/>
          <a:p>
            <a:pPr lvl="0"/>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9" name="decisions-scale-balance.jpg"/>
          <p:cNvPicPr/>
          <p:nvPr/>
        </p:nvPicPr>
        <p:blipFill>
          <a:blip r:embed="rId2">
            <a:extLst/>
          </a:blip>
          <a:stretch>
            <a:fillRect/>
          </a:stretch>
        </p:blipFill>
        <p:spPr>
          <a:xfrm>
            <a:off x="-1" y="1534904"/>
            <a:ext cx="13004801" cy="8824687"/>
          </a:xfrm>
          <a:prstGeom prst="rect">
            <a:avLst/>
          </a:prstGeom>
          <a:ln w="12700">
            <a:miter lim="400000"/>
          </a:ln>
        </p:spPr>
      </p:pic>
      <p:sp>
        <p:nvSpPr>
          <p:cNvPr id="180" name="Shape 180"/>
          <p:cNvSpPr/>
          <p:nvPr>
            <p:ph type="title"/>
          </p:nvPr>
        </p:nvSpPr>
        <p:spPr>
          <a:prstGeom prst="rect">
            <a:avLst/>
          </a:prstGeom>
        </p:spPr>
        <p:txBody>
          <a:bodyPr/>
          <a:lstStyle/>
          <a:p>
            <a:pPr lvl="0">
              <a:defRPr sz="1800"/>
            </a:pPr>
            <a:r>
              <a:rPr sz="8000"/>
              <a:t>Decide</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 name="Shape 41"/>
          <p:cNvSpPr/>
          <p:nvPr>
            <p:ph type="title"/>
          </p:nvPr>
        </p:nvSpPr>
        <p:spPr>
          <a:prstGeom prst="rect">
            <a:avLst/>
          </a:prstGeom>
        </p:spPr>
        <p:txBody>
          <a:bodyPr/>
          <a:lstStyle/>
          <a:p>
            <a:pPr lvl="0">
              <a:defRPr sz="1800"/>
            </a:pPr>
            <a:r>
              <a:rPr sz="8000"/>
              <a:t>Myths or Facts</a:t>
            </a:r>
          </a:p>
        </p:txBody>
      </p:sp>
      <p:sp>
        <p:nvSpPr>
          <p:cNvPr id="42" name="Shape 42"/>
          <p:cNvSpPr/>
          <p:nvPr>
            <p:ph type="body" idx="1"/>
          </p:nvPr>
        </p:nvSpPr>
        <p:spPr>
          <a:prstGeom prst="rect">
            <a:avLst/>
          </a:prstGeom>
        </p:spPr>
        <p:txBody>
          <a:bodyPr/>
          <a:lstStyle/>
          <a:p>
            <a:pPr lvl="0" marL="342264" indent="-342264" defTabSz="449833">
              <a:spcBef>
                <a:spcPts val="3200"/>
              </a:spcBef>
              <a:defRPr sz="1800"/>
            </a:pPr>
            <a:r>
              <a:rPr sz="2772"/>
              <a:t>Scrum is a tool for creating high performance teams</a:t>
            </a:r>
            <a:endParaRPr sz="2772"/>
          </a:p>
          <a:p>
            <a:pPr lvl="0" marL="342264" indent="-342264" defTabSz="449833">
              <a:spcBef>
                <a:spcPts val="3200"/>
              </a:spcBef>
              <a:defRPr sz="1800"/>
            </a:pPr>
            <a:r>
              <a:rPr sz="2772"/>
              <a:t>Video Conference Tools are as good as face to face</a:t>
            </a:r>
            <a:endParaRPr sz="2772"/>
          </a:p>
          <a:p>
            <a:pPr lvl="0" marL="342264" indent="-342264" defTabSz="449833">
              <a:spcBef>
                <a:spcPts val="3200"/>
              </a:spcBef>
              <a:defRPr sz="1800"/>
            </a:pPr>
            <a:r>
              <a:rPr sz="2772"/>
              <a:t>Coffee Breaks</a:t>
            </a:r>
            <a:endParaRPr sz="2772"/>
          </a:p>
          <a:p>
            <a:pPr lvl="0" marL="342264" indent="-342264" defTabSz="449833">
              <a:spcBef>
                <a:spcPts val="3200"/>
              </a:spcBef>
              <a:defRPr sz="1800"/>
            </a:pPr>
            <a:r>
              <a:rPr sz="2772"/>
              <a:t>Face to Face Communication Matters</a:t>
            </a:r>
            <a:endParaRPr sz="2772"/>
          </a:p>
          <a:p>
            <a:pPr lvl="0" marL="342264" indent="-342264" defTabSz="449833">
              <a:spcBef>
                <a:spcPts val="3200"/>
              </a:spcBef>
              <a:defRPr sz="1800"/>
            </a:pPr>
            <a:r>
              <a:rPr sz="2772"/>
              <a:t>Put People in Room and You get a Team</a:t>
            </a:r>
            <a:endParaRPr sz="2772"/>
          </a:p>
          <a:p>
            <a:pPr lvl="0" marL="342264" indent="-342264" defTabSz="449833">
              <a:spcBef>
                <a:spcPts val="3200"/>
              </a:spcBef>
              <a:defRPr sz="1800"/>
            </a:pPr>
            <a:r>
              <a:rPr sz="2772"/>
              <a:t>Social Talk</a:t>
            </a:r>
            <a:endParaRPr sz="2772"/>
          </a:p>
          <a:p>
            <a:pPr lvl="0" marL="342264" indent="-342264" defTabSz="449833">
              <a:spcBef>
                <a:spcPts val="3200"/>
              </a:spcBef>
              <a:defRPr sz="1800"/>
            </a:pPr>
            <a:r>
              <a:rPr sz="2772"/>
              <a:t>Constraints harm Teams</a:t>
            </a:r>
            <a:endParaRPr sz="2772"/>
          </a:p>
          <a:p>
            <a:pPr lvl="0" marL="342264" indent="-342264" defTabSz="449833">
              <a:spcBef>
                <a:spcPts val="3200"/>
              </a:spcBef>
              <a:defRPr sz="1800"/>
            </a:pPr>
            <a:r>
              <a:rPr sz="2772"/>
              <a:t>Teams Need Saving from Cowboy’s</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p>
            <a:pPr lvl="0">
              <a:defRPr sz="1800"/>
            </a:pPr>
            <a:r>
              <a:rPr sz="8000"/>
              <a:t>Decide</a:t>
            </a:r>
          </a:p>
        </p:txBody>
      </p:sp>
      <p:pic>
        <p:nvPicPr>
          <p:cNvPr id="183" name="Tmer_Green_5_Alarm-5.mov"/>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892550" y="3302000"/>
            <a:ext cx="5219700" cy="2032000"/>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3"/>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p:nvPr>
        </p:nvSpPr>
        <p:spPr>
          <a:prstGeom prst="rect">
            <a:avLst/>
          </a:prstGeom>
        </p:spPr>
        <p:txBody>
          <a:bodyPr/>
          <a:lstStyle/>
          <a:p>
            <a:pPr lvl="0">
              <a:defRPr sz="1800"/>
            </a:pPr>
            <a:r>
              <a:rPr sz="8000"/>
              <a:t>Ineffective Goals</a:t>
            </a:r>
          </a:p>
        </p:txBody>
      </p:sp>
      <p:pic>
        <p:nvPicPr>
          <p:cNvPr id="186" name="Missing the target.jpg"/>
          <p:cNvPicPr/>
          <p:nvPr/>
        </p:nvPicPr>
        <p:blipFill>
          <a:blip r:embed="rId2">
            <a:extLst/>
          </a:blip>
          <a:stretch>
            <a:fillRect/>
          </a:stretch>
        </p:blipFill>
        <p:spPr>
          <a:xfrm>
            <a:off x="3962400" y="2971800"/>
            <a:ext cx="5080000" cy="3810000"/>
          </a:xfrm>
          <a:prstGeom prst="rect">
            <a:avLst/>
          </a:prstGeom>
          <a:ln w="12700">
            <a:miter lim="400000"/>
          </a:ln>
        </p:spPr>
      </p:pic>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8" name="target-goal.jpg"/>
          <p:cNvPicPr/>
          <p:nvPr/>
        </p:nvPicPr>
        <p:blipFill>
          <a:blip r:embed="rId2">
            <a:extLst/>
          </a:blip>
          <a:stretch>
            <a:fillRect/>
          </a:stretch>
        </p:blipFill>
        <p:spPr>
          <a:xfrm>
            <a:off x="1663294" y="537257"/>
            <a:ext cx="9678212" cy="9753601"/>
          </a:xfrm>
          <a:prstGeom prst="rect">
            <a:avLst/>
          </a:prstGeom>
          <a:ln w="12700">
            <a:miter lim="400000"/>
          </a:ln>
        </p:spPr>
      </p:pic>
      <p:sp>
        <p:nvSpPr>
          <p:cNvPr id="189" name="Shape 189"/>
          <p:cNvSpPr/>
          <p:nvPr>
            <p:ph type="title"/>
          </p:nvPr>
        </p:nvSpPr>
        <p:spPr>
          <a:xfrm>
            <a:off x="952500" y="381000"/>
            <a:ext cx="11099800" cy="2159000"/>
          </a:xfrm>
          <a:prstGeom prst="rect">
            <a:avLst/>
          </a:prstGeom>
        </p:spPr>
        <p:txBody>
          <a:bodyPr/>
          <a:lstStyle/>
          <a:p>
            <a:pPr lvl="0">
              <a:defRPr sz="1800"/>
            </a:pPr>
            <a:r>
              <a:rPr sz="8000"/>
              <a:t>Meaningful Goals</a:t>
            </a:r>
          </a:p>
        </p:txBody>
      </p:sp>
      <p:sp>
        <p:nvSpPr>
          <p:cNvPr id="190" name="Shape 190"/>
          <p:cNvSpPr/>
          <p:nvPr>
            <p:ph type="body" idx="1"/>
          </p:nvPr>
        </p:nvSpPr>
        <p:spPr>
          <a:prstGeom prst="rect">
            <a:avLst/>
          </a:prstGeom>
        </p:spPr>
        <p:txBody>
          <a:bodyPr/>
          <a:lstStyle/>
          <a:p>
            <a:pPr lvl="0"/>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2" name="image4.png"/>
          <p:cNvPicPr/>
          <p:nvPr/>
        </p:nvPicPr>
        <p:blipFill>
          <a:blip r:embed="rId3">
            <a:extLst/>
          </a:blip>
          <a:srcRect l="23763" t="11687" r="24532" b="11275"/>
          <a:stretch>
            <a:fillRect/>
          </a:stretch>
        </p:blipFill>
        <p:spPr>
          <a:xfrm rot="21142397">
            <a:off x="2395929" y="5193193"/>
            <a:ext cx="2506664" cy="2486026"/>
          </a:xfrm>
          <a:prstGeom prst="rect">
            <a:avLst/>
          </a:prstGeom>
          <a:ln w="12700">
            <a:miter lim="400000"/>
          </a:ln>
        </p:spPr>
      </p:pic>
      <p:pic>
        <p:nvPicPr>
          <p:cNvPr id="193" name="image4.png"/>
          <p:cNvPicPr/>
          <p:nvPr/>
        </p:nvPicPr>
        <p:blipFill>
          <a:blip r:embed="rId3">
            <a:extLst/>
          </a:blip>
          <a:srcRect l="23763" t="11687" r="24532" b="11274"/>
          <a:stretch>
            <a:fillRect/>
          </a:stretch>
        </p:blipFill>
        <p:spPr>
          <a:xfrm rot="706454">
            <a:off x="5191517" y="5169380"/>
            <a:ext cx="2506662" cy="2484439"/>
          </a:xfrm>
          <a:prstGeom prst="rect">
            <a:avLst/>
          </a:prstGeom>
          <a:ln w="12700">
            <a:miter lim="400000"/>
          </a:ln>
        </p:spPr>
      </p:pic>
      <p:sp>
        <p:nvSpPr>
          <p:cNvPr id="194" name="Shape 194"/>
          <p:cNvSpPr/>
          <p:nvPr/>
        </p:nvSpPr>
        <p:spPr>
          <a:xfrm rot="818628">
            <a:off x="5383318" y="5735589"/>
            <a:ext cx="2214564"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latin typeface="Helvetica"/>
                <a:ea typeface="Helvetica"/>
                <a:cs typeface="Helvetica"/>
                <a:sym typeface="Helvetica"/>
              </a:defRPr>
            </a:lvl1pPr>
          </a:lstStyle>
          <a:p>
            <a:pPr lvl="0">
              <a:defRPr sz="1800"/>
            </a:pPr>
            <a:r>
              <a:rPr sz="2400"/>
              <a:t>Headphones off time</a:t>
            </a:r>
          </a:p>
        </p:txBody>
      </p:sp>
      <p:pic>
        <p:nvPicPr>
          <p:cNvPr id="195" name="image4.png"/>
          <p:cNvPicPr/>
          <p:nvPr/>
        </p:nvPicPr>
        <p:blipFill>
          <a:blip r:embed="rId3">
            <a:extLst/>
          </a:blip>
          <a:srcRect l="23763" t="11687" r="24532" b="11275"/>
          <a:stretch>
            <a:fillRect/>
          </a:stretch>
        </p:blipFill>
        <p:spPr>
          <a:xfrm rot="21236115">
            <a:off x="5133819" y="2167419"/>
            <a:ext cx="2508251" cy="2486025"/>
          </a:xfrm>
          <a:prstGeom prst="rect">
            <a:avLst/>
          </a:prstGeom>
          <a:ln w="12700">
            <a:miter lim="400000"/>
          </a:ln>
        </p:spPr>
      </p:pic>
      <p:pic>
        <p:nvPicPr>
          <p:cNvPr id="196" name="image4.png"/>
          <p:cNvPicPr/>
          <p:nvPr/>
        </p:nvPicPr>
        <p:blipFill>
          <a:blip r:embed="rId3">
            <a:extLst/>
          </a:blip>
          <a:srcRect l="23763" t="11687" r="24532" b="11275"/>
          <a:stretch>
            <a:fillRect/>
          </a:stretch>
        </p:blipFill>
        <p:spPr>
          <a:xfrm rot="311754">
            <a:off x="7970682" y="1938819"/>
            <a:ext cx="2506663" cy="2486025"/>
          </a:xfrm>
          <a:prstGeom prst="rect">
            <a:avLst/>
          </a:prstGeom>
          <a:ln w="12700">
            <a:miter lim="400000"/>
          </a:ln>
        </p:spPr>
      </p:pic>
      <p:pic>
        <p:nvPicPr>
          <p:cNvPr id="197" name="image4.png"/>
          <p:cNvPicPr/>
          <p:nvPr/>
        </p:nvPicPr>
        <p:blipFill>
          <a:blip r:embed="rId3">
            <a:extLst/>
          </a:blip>
          <a:srcRect l="23763" t="11687" r="24532" b="11275"/>
          <a:stretch>
            <a:fillRect/>
          </a:stretch>
        </p:blipFill>
        <p:spPr>
          <a:xfrm rot="20997458">
            <a:off x="8058541" y="5237644"/>
            <a:ext cx="2506663" cy="2486025"/>
          </a:xfrm>
          <a:prstGeom prst="rect">
            <a:avLst/>
          </a:prstGeom>
          <a:ln w="12700">
            <a:miter lim="400000"/>
          </a:ln>
        </p:spPr>
      </p:pic>
      <p:sp>
        <p:nvSpPr>
          <p:cNvPr id="198" name="Shape 198"/>
          <p:cNvSpPr/>
          <p:nvPr/>
        </p:nvSpPr>
        <p:spPr>
          <a:xfrm rot="21031899">
            <a:off x="8236865" y="5696055"/>
            <a:ext cx="2025651" cy="1206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latin typeface="Helvetica"/>
                <a:ea typeface="Helvetica"/>
                <a:cs typeface="Helvetica"/>
                <a:sym typeface="Helvetica"/>
              </a:defRPr>
            </a:lvl1pPr>
          </a:lstStyle>
          <a:p>
            <a:pPr lvl="0">
              <a:defRPr sz="1800"/>
            </a:pPr>
            <a:r>
              <a:rPr sz="2400"/>
              <a:t>Diverse Opinions Welcomed</a:t>
            </a:r>
          </a:p>
        </p:txBody>
      </p:sp>
      <p:sp>
        <p:nvSpPr>
          <p:cNvPr id="199" name="Shape 199"/>
          <p:cNvSpPr/>
          <p:nvPr/>
        </p:nvSpPr>
        <p:spPr>
          <a:xfrm rot="21358074">
            <a:off x="5245957" y="2633226"/>
            <a:ext cx="2208213"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2400">
                <a:latin typeface="Helvetica"/>
                <a:ea typeface="Helvetica"/>
                <a:cs typeface="Helvetica"/>
                <a:sym typeface="Helvetica"/>
              </a:rPr>
              <a:t>Daily Scrum</a:t>
            </a:r>
            <a:endParaRPr sz="2400">
              <a:latin typeface="Helvetica"/>
              <a:ea typeface="Helvetica"/>
              <a:cs typeface="Helvetica"/>
              <a:sym typeface="Helvetica"/>
            </a:endParaRPr>
          </a:p>
          <a:p>
            <a:pPr lvl="0">
              <a:defRPr sz="1800"/>
            </a:pPr>
            <a:r>
              <a:rPr sz="2400">
                <a:latin typeface="Helvetica"/>
                <a:ea typeface="Helvetica"/>
                <a:cs typeface="Helvetica"/>
                <a:sym typeface="Helvetica"/>
              </a:rPr>
              <a:t>Time</a:t>
            </a:r>
          </a:p>
        </p:txBody>
      </p:sp>
      <p:sp>
        <p:nvSpPr>
          <p:cNvPr id="200" name="Shape 200"/>
          <p:cNvSpPr/>
          <p:nvPr/>
        </p:nvSpPr>
        <p:spPr>
          <a:xfrm rot="423300">
            <a:off x="8259341" y="2429143"/>
            <a:ext cx="2027237" cy="1206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2400">
                <a:latin typeface="Helvetica"/>
                <a:ea typeface="Helvetica"/>
                <a:cs typeface="Helvetica"/>
                <a:sym typeface="Helvetica"/>
              </a:rPr>
              <a:t>Definition</a:t>
            </a:r>
            <a:endParaRPr sz="2400">
              <a:latin typeface="Helvetica"/>
              <a:ea typeface="Helvetica"/>
              <a:cs typeface="Helvetica"/>
              <a:sym typeface="Helvetica"/>
            </a:endParaRPr>
          </a:p>
          <a:p>
            <a:pPr lvl="0">
              <a:defRPr sz="1800"/>
            </a:pPr>
            <a:r>
              <a:rPr sz="2400">
                <a:latin typeface="Helvetica"/>
                <a:ea typeface="Helvetica"/>
                <a:cs typeface="Helvetica"/>
                <a:sym typeface="Helvetica"/>
              </a:rPr>
              <a:t>of </a:t>
            </a:r>
            <a:endParaRPr sz="2400">
              <a:latin typeface="Helvetica"/>
              <a:ea typeface="Helvetica"/>
              <a:cs typeface="Helvetica"/>
              <a:sym typeface="Helvetica"/>
            </a:endParaRPr>
          </a:p>
          <a:p>
            <a:pPr lvl="0">
              <a:defRPr sz="1800"/>
            </a:pPr>
            <a:r>
              <a:rPr sz="2400">
                <a:latin typeface="Helvetica"/>
                <a:ea typeface="Helvetica"/>
                <a:cs typeface="Helvetica"/>
                <a:sym typeface="Helvetica"/>
              </a:rPr>
              <a:t>Done</a:t>
            </a:r>
          </a:p>
        </p:txBody>
      </p:sp>
      <p:sp>
        <p:nvSpPr>
          <p:cNvPr id="201" name="Shape 201"/>
          <p:cNvSpPr/>
          <p:nvPr/>
        </p:nvSpPr>
        <p:spPr>
          <a:xfrm rot="21031899">
            <a:off x="2565927" y="5561911"/>
            <a:ext cx="1988046"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latin typeface="Helvetica"/>
                <a:ea typeface="Helvetica"/>
                <a:cs typeface="Helvetica"/>
                <a:sym typeface="Helvetica"/>
              </a:defRPr>
            </a:lvl1pPr>
          </a:lstStyle>
          <a:p>
            <a:pPr lvl="0">
              <a:defRPr sz="1800"/>
            </a:pPr>
            <a:r>
              <a:rPr sz="2400"/>
              <a:t>Team Lunch Day</a:t>
            </a:r>
          </a:p>
        </p:txBody>
      </p:sp>
      <p:sp>
        <p:nvSpPr>
          <p:cNvPr id="202" name="Shape 202"/>
          <p:cNvSpPr/>
          <p:nvPr/>
        </p:nvSpPr>
        <p:spPr>
          <a:xfrm>
            <a:off x="2528124" y="809705"/>
            <a:ext cx="7440552" cy="78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sz="4500">
                <a:solidFill>
                  <a:srgbClr val="FF2800"/>
                </a:solidFill>
                <a:latin typeface="Helvetica"/>
                <a:ea typeface="Helvetica"/>
                <a:cs typeface="Helvetica"/>
                <a:sym typeface="Helvetica"/>
              </a:defRPr>
            </a:lvl1pPr>
          </a:lstStyle>
          <a:p>
            <a:pPr lvl="0">
              <a:defRPr b="0" sz="1800">
                <a:solidFill>
                  <a:srgbClr val="000000"/>
                </a:solidFill>
              </a:defRPr>
            </a:pPr>
            <a:r>
              <a:rPr b="1" sz="4500">
                <a:solidFill>
                  <a:srgbClr val="FF2800"/>
                </a:solidFill>
              </a:rPr>
              <a:t>Team Working Agreements</a:t>
            </a:r>
          </a:p>
        </p:txBody>
      </p:sp>
      <p:pic>
        <p:nvPicPr>
          <p:cNvPr id="203" name="image4.png"/>
          <p:cNvPicPr/>
          <p:nvPr/>
        </p:nvPicPr>
        <p:blipFill>
          <a:blip r:embed="rId3">
            <a:extLst/>
          </a:blip>
          <a:srcRect l="23763" t="11687" r="24532" b="11275"/>
          <a:stretch>
            <a:fillRect/>
          </a:stretch>
        </p:blipFill>
        <p:spPr>
          <a:xfrm rot="20997458">
            <a:off x="2225191" y="2440911"/>
            <a:ext cx="2506663" cy="2486026"/>
          </a:xfrm>
          <a:prstGeom prst="rect">
            <a:avLst/>
          </a:prstGeom>
          <a:ln w="12700">
            <a:miter lim="400000"/>
          </a:ln>
        </p:spPr>
      </p:pic>
      <p:sp>
        <p:nvSpPr>
          <p:cNvPr id="204" name="Shape 204"/>
          <p:cNvSpPr/>
          <p:nvPr/>
        </p:nvSpPr>
        <p:spPr>
          <a:xfrm rot="21031899">
            <a:off x="2390815" y="2797722"/>
            <a:ext cx="2025651" cy="1206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latin typeface="Helvetica"/>
                <a:ea typeface="Helvetica"/>
                <a:cs typeface="Helvetica"/>
                <a:sym typeface="Helvetica"/>
              </a:defRPr>
            </a:lvl1pPr>
          </a:lstStyle>
          <a:p>
            <a:pPr lvl="0">
              <a:defRPr sz="1800"/>
            </a:pPr>
            <a:r>
              <a:rPr sz="2400"/>
              <a:t>All Perspectives are good</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99"/>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19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nodeType="clickEffect" presetClass="entr" presetSubtype="0" presetID="1" grpId="3" fill="hold">
                                  <p:stCondLst>
                                    <p:cond delay="0"/>
                                  </p:stCondLst>
                                  <p:iterate type="el" backwards="0">
                                    <p:tmAbs val="0"/>
                                  </p:iterate>
                                  <p:childTnLst>
                                    <p:set>
                                      <p:cBhvr>
                                        <p:cTn id="13" fill="hold"/>
                                        <p:tgtEl>
                                          <p:spTgt spid="200"/>
                                        </p:tgtEl>
                                        <p:attrNameLst>
                                          <p:attrName>style.visibility</p:attrName>
                                        </p:attrNameLst>
                                      </p:cBhvr>
                                      <p:to>
                                        <p:strVal val="visible"/>
                                      </p:to>
                                    </p:set>
                                  </p:childTnLst>
                                </p:cTn>
                              </p:par>
                            </p:childTnLst>
                          </p:cTn>
                        </p:par>
                        <p:par>
                          <p:cTn id="14" fill="hold">
                            <p:stCondLst>
                              <p:cond delay="0"/>
                            </p:stCondLst>
                            <p:childTnLst>
                              <p:par>
                                <p:cTn id="15" nodeType="afterEffect" presetClass="entr" presetSubtype="0" presetID="1" grpId="4" fill="hold">
                                  <p:stCondLst>
                                    <p:cond delay="0"/>
                                  </p:stCondLst>
                                  <p:iterate type="el" backwards="0">
                                    <p:tmAbs val="0"/>
                                  </p:iterate>
                                  <p:childTnLst>
                                    <p:set>
                                      <p:cBhvr>
                                        <p:cTn id="16" fill="hold"/>
                                        <p:tgtEl>
                                          <p:spTgt spid="196"/>
                                        </p:tgtEl>
                                        <p:attrNameLst>
                                          <p:attrName>style.visibility</p:attrName>
                                        </p:attrNameLst>
                                      </p:cBhvr>
                                      <p:to>
                                        <p:strVal val="visible"/>
                                      </p:to>
                                    </p:set>
                                  </p:childTnLst>
                                </p:cTn>
                              </p:par>
                            </p:childTnLst>
                          </p:cTn>
                        </p:par>
                        <p:par>
                          <p:cTn id="17" fill="hold">
                            <p:stCondLst>
                              <p:cond delay="0"/>
                            </p:stCondLst>
                            <p:childTnLst>
                              <p:par>
                                <p:cTn id="18" nodeType="afterEffect" presetClass="entr" presetSubtype="0" presetID="1" grpId="5" fill="hold">
                                  <p:stCondLst>
                                    <p:cond delay="0"/>
                                  </p:stCondLst>
                                  <p:iterate type="el" backwards="0">
                                    <p:tmAbs val="0"/>
                                  </p:iterate>
                                  <p:childTnLst>
                                    <p:set>
                                      <p:cBhvr>
                                        <p:cTn id="19" fill="hold"/>
                                        <p:tgtEl>
                                          <p:spTgt spid="19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nodeType="clickEffect" presetClass="entr" presetSubtype="0" presetID="1" grpId="6" fill="hold">
                                  <p:stCondLst>
                                    <p:cond delay="0"/>
                                  </p:stCondLst>
                                  <p:iterate type="el" backwards="0">
                                    <p:tmAbs val="0"/>
                                  </p:iterate>
                                  <p:childTnLst>
                                    <p:set>
                                      <p:cBhvr>
                                        <p:cTn id="23" fill="hold"/>
                                        <p:tgtEl>
                                          <p:spTgt spid="194"/>
                                        </p:tgtEl>
                                        <p:attrNameLst>
                                          <p:attrName>style.visibility</p:attrName>
                                        </p:attrNameLst>
                                      </p:cBhvr>
                                      <p:to>
                                        <p:strVal val="visible"/>
                                      </p:to>
                                    </p:set>
                                  </p:childTnLst>
                                </p:cTn>
                              </p:par>
                            </p:childTnLst>
                          </p:cTn>
                        </p:par>
                        <p:par>
                          <p:cTn id="24" fill="hold">
                            <p:stCondLst>
                              <p:cond delay="0"/>
                            </p:stCondLst>
                            <p:childTnLst>
                              <p:par>
                                <p:cTn id="25" nodeType="afterEffect" presetClass="entr" presetSubtype="0" presetID="1" grpId="7" fill="hold">
                                  <p:stCondLst>
                                    <p:cond delay="0"/>
                                  </p:stCondLst>
                                  <p:iterate type="el" backwards="0">
                                    <p:tmAbs val="0"/>
                                  </p:iterate>
                                  <p:childTnLst>
                                    <p:set>
                                      <p:cBhvr>
                                        <p:cTn id="26" fill="hold"/>
                                        <p:tgtEl>
                                          <p:spTgt spid="1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0" presetID="1" grpId="8" fill="hold">
                                  <p:stCondLst>
                                    <p:cond delay="0"/>
                                  </p:stCondLst>
                                  <p:iterate type="el" backwards="0">
                                    <p:tmAbs val="0"/>
                                  </p:iterate>
                                  <p:childTnLst>
                                    <p:set>
                                      <p:cBhvr>
                                        <p:cTn id="30" fill="hold"/>
                                        <p:tgtEl>
                                          <p:spTgt spid="198"/>
                                        </p:tgtEl>
                                        <p:attrNameLst>
                                          <p:attrName>style.visibility</p:attrName>
                                        </p:attrNameLst>
                                      </p:cBhvr>
                                      <p:to>
                                        <p:strVal val="visible"/>
                                      </p:to>
                                    </p:set>
                                  </p:childTnLst>
                                </p:cTn>
                              </p:par>
                            </p:childTnLst>
                          </p:cTn>
                        </p:par>
                        <p:par>
                          <p:cTn id="31" fill="hold">
                            <p:stCondLst>
                              <p:cond delay="0"/>
                            </p:stCondLst>
                            <p:childTnLst>
                              <p:par>
                                <p:cTn id="32" nodeType="afterEffect" presetClass="entr" presetSubtype="0" presetID="1" grpId="9" fill="hold">
                                  <p:stCondLst>
                                    <p:cond delay="0"/>
                                  </p:stCondLst>
                                  <p:iterate type="el" backwards="0">
                                    <p:tmAbs val="0"/>
                                  </p:iterate>
                                  <p:childTnLst>
                                    <p:set>
                                      <p:cBhvr>
                                        <p:cTn id="33" fill="hold"/>
                                        <p:tgtEl>
                                          <p:spTgt spid="19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nodeType="clickEffect" presetClass="entr" presetSubtype="0" presetID="1" grpId="10" fill="hold">
                                  <p:stCondLst>
                                    <p:cond delay="0"/>
                                  </p:stCondLst>
                                  <p:iterate type="el" backwards="0">
                                    <p:tmAbs val="0"/>
                                  </p:iterate>
                                  <p:childTnLst>
                                    <p:set>
                                      <p:cBhvr>
                                        <p:cTn id="37" fill="hold"/>
                                        <p:tgtEl>
                                          <p:spTgt spid="20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nodeType="clickEffect" presetClass="entr" presetSubtype="0" presetID="1" grpId="11" fill="hold">
                                  <p:stCondLst>
                                    <p:cond delay="0"/>
                                  </p:stCondLst>
                                  <p:iterate type="el" backwards="0">
                                    <p:tmAbs val="0"/>
                                  </p:iterate>
                                  <p:childTnLst>
                                    <p:set>
                                      <p:cBhvr>
                                        <p:cTn id="41" fill="hold"/>
                                        <p:tgtEl>
                                          <p:spTgt spid="204"/>
                                        </p:tgtEl>
                                        <p:attrNameLst>
                                          <p:attrName>style.visibility</p:attrName>
                                        </p:attrNameLst>
                                      </p:cBhvr>
                                      <p:to>
                                        <p:strVal val="visible"/>
                                      </p:to>
                                    </p:set>
                                  </p:childTnLst>
                                </p:cTn>
                              </p:par>
                            </p:childTnLst>
                          </p:cTn>
                        </p:par>
                        <p:par>
                          <p:cTn id="42" fill="hold">
                            <p:stCondLst>
                              <p:cond delay="0"/>
                            </p:stCondLst>
                            <p:childTnLst>
                              <p:par>
                                <p:cTn id="43" nodeType="afterEffect" presetClass="entr" presetSubtype="0" presetID="1" grpId="12" fill="hold">
                                  <p:stCondLst>
                                    <p:cond delay="0"/>
                                  </p:stCondLst>
                                  <p:iterate type="el" backwards="0">
                                    <p:tmAbs val="0"/>
                                  </p:iterate>
                                  <p:childTnLst>
                                    <p:set>
                                      <p:cBhvr>
                                        <p:cTn id="44" fill="hold"/>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8"/>
      <p:bldP build="whole" bldLvl="1" animBg="1" rev="0" advAuto="0" spid="203" grpId="12"/>
      <p:bldP build="whole" bldLvl="1" animBg="1" rev="0" advAuto="0" spid="194" grpId="6"/>
      <p:bldP build="whole" bldLvl="1" animBg="1" rev="0" advAuto="0" spid="197" grpId="9"/>
      <p:bldP build="whole" bldLvl="1" animBg="1" rev="0" advAuto="0" spid="192" grpId="5"/>
      <p:bldP build="whole" bldLvl="1" animBg="1" rev="0" advAuto="0" spid="201" grpId="10"/>
      <p:bldP build="whole" bldLvl="1" animBg="1" rev="0" advAuto="0" spid="193" grpId="7"/>
      <p:bldP build="whole" bldLvl="1" animBg="1" rev="0" advAuto="0" spid="204" grpId="11"/>
      <p:bldP build="whole" bldLvl="1" animBg="1" rev="0" advAuto="0" spid="200" grpId="3"/>
      <p:bldP build="whole" bldLvl="1" animBg="1" rev="0" advAuto="0" spid="195" grpId="2"/>
      <p:bldP build="whole" bldLvl="1" animBg="1" rev="0" advAuto="0" spid="196" grpId="4"/>
      <p:bldP build="whole" bldLvl="1" animBg="1" rev="0" advAuto="0" spid="199"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lvl="0">
              <a:defRPr sz="1800"/>
            </a:pPr>
            <a:r>
              <a:rPr sz="8000"/>
              <a:t>Results for Actions</a:t>
            </a:r>
          </a:p>
        </p:txBody>
      </p:sp>
      <p:pic>
        <p:nvPicPr>
          <p:cNvPr id="209" name="growth-three-small-trees.jpg"/>
          <p:cNvPicPr/>
          <p:nvPr/>
        </p:nvPicPr>
        <p:blipFill>
          <a:blip r:embed="rId2">
            <a:extLst/>
          </a:blip>
          <a:stretch>
            <a:fillRect/>
          </a:stretch>
        </p:blipFill>
        <p:spPr>
          <a:xfrm>
            <a:off x="1111250" y="2165350"/>
            <a:ext cx="10782300" cy="7175500"/>
          </a:xfrm>
          <a:prstGeom prst="rect">
            <a:avLst/>
          </a:prstGeom>
          <a:ln w="12700">
            <a:miter lim="400000"/>
          </a:ln>
        </p:spPr>
      </p:pic>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1" name="dice2.jpg"/>
          <p:cNvPicPr/>
          <p:nvPr/>
        </p:nvPicPr>
        <p:blipFill>
          <a:blip r:embed="rId2">
            <a:extLst/>
          </a:blip>
          <a:stretch>
            <a:fillRect/>
          </a:stretch>
        </p:blipFill>
        <p:spPr>
          <a:xfrm>
            <a:off x="0" y="838200"/>
            <a:ext cx="13004800" cy="9753600"/>
          </a:xfrm>
          <a:prstGeom prst="rect">
            <a:avLst/>
          </a:prstGeom>
          <a:ln w="12700">
            <a:miter lim="400000"/>
          </a:ln>
        </p:spPr>
      </p:pic>
      <p:sp>
        <p:nvSpPr>
          <p:cNvPr id="212" name="Shape 212"/>
          <p:cNvSpPr/>
          <p:nvPr>
            <p:ph type="title"/>
          </p:nvPr>
        </p:nvSpPr>
        <p:spPr>
          <a:prstGeom prst="rect">
            <a:avLst/>
          </a:prstGeom>
        </p:spPr>
        <p:txBody>
          <a:bodyPr/>
          <a:lstStyle/>
          <a:p>
            <a:pPr lvl="0">
              <a:defRPr sz="1800"/>
            </a:pPr>
            <a:r>
              <a:rPr sz="8000"/>
              <a:t>Dice Roll for Stories</a:t>
            </a:r>
          </a:p>
        </p:txBody>
      </p:sp>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4" name="dice.jpg"/>
          <p:cNvPicPr/>
          <p:nvPr/>
        </p:nvPicPr>
        <p:blipFill>
          <a:blip r:embed="rId2">
            <a:extLst/>
          </a:blip>
          <a:stretch>
            <a:fillRect/>
          </a:stretch>
        </p:blipFill>
        <p:spPr>
          <a:xfrm>
            <a:off x="0" y="0"/>
            <a:ext cx="13004800" cy="9753600"/>
          </a:xfrm>
          <a:prstGeom prst="rect">
            <a:avLst/>
          </a:prstGeom>
          <a:ln w="12700">
            <a:miter lim="400000"/>
          </a:ln>
        </p:spPr>
      </p:pic>
      <p:sp>
        <p:nvSpPr>
          <p:cNvPr id="215" name="Shape 215"/>
          <p:cNvSpPr/>
          <p:nvPr>
            <p:ph type="title"/>
          </p:nvPr>
        </p:nvSpPr>
        <p:spPr>
          <a:prstGeom prst="rect">
            <a:avLst/>
          </a:prstGeom>
        </p:spPr>
        <p:txBody>
          <a:bodyPr/>
          <a:lstStyle/>
          <a:p>
            <a:pPr lvl="0">
              <a:defRPr sz="1800"/>
            </a:pPr>
            <a:r>
              <a:rPr sz="8000"/>
              <a:t>Dice Roll for Gremlins</a:t>
            </a: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7" name="capacity-glass.jpg"/>
          <p:cNvPicPr/>
          <p:nvPr/>
        </p:nvPicPr>
        <p:blipFill>
          <a:blip r:embed="rId2">
            <a:extLst/>
          </a:blip>
          <a:stretch>
            <a:fillRect/>
          </a:stretch>
        </p:blipFill>
        <p:spPr>
          <a:xfrm>
            <a:off x="4419600" y="0"/>
            <a:ext cx="7315200" cy="9753600"/>
          </a:xfrm>
          <a:prstGeom prst="rect">
            <a:avLst/>
          </a:prstGeom>
          <a:ln w="12700">
            <a:miter lim="400000"/>
          </a:ln>
        </p:spPr>
      </p:pic>
      <p:sp>
        <p:nvSpPr>
          <p:cNvPr id="218" name="Shape 218"/>
          <p:cNvSpPr/>
          <p:nvPr>
            <p:ph type="title"/>
          </p:nvPr>
        </p:nvSpPr>
        <p:spPr>
          <a:xfrm>
            <a:off x="952500" y="444500"/>
            <a:ext cx="6748527" cy="3485316"/>
          </a:xfrm>
          <a:prstGeom prst="rect">
            <a:avLst/>
          </a:prstGeom>
        </p:spPr>
        <p:txBody>
          <a:bodyPr/>
          <a:lstStyle>
            <a:lvl1pPr defTabSz="531622">
              <a:defRPr sz="7280"/>
            </a:lvl1pPr>
          </a:lstStyle>
          <a:p>
            <a:pPr lvl="0">
              <a:defRPr sz="1800"/>
            </a:pPr>
            <a:r>
              <a:rPr sz="7280"/>
              <a:t>Calculate Revised Capacity</a:t>
            </a:r>
          </a:p>
        </p:txBody>
      </p:sp>
      <p:sp>
        <p:nvSpPr>
          <p:cNvPr id="219" name="Shape 219"/>
          <p:cNvSpPr/>
          <p:nvPr>
            <p:ph type="body" idx="1"/>
          </p:nvPr>
        </p:nvSpPr>
        <p:spPr>
          <a:prstGeom prst="rect">
            <a:avLst/>
          </a:prstGeom>
        </p:spPr>
        <p:txBody>
          <a:bodyPr/>
          <a:lstStyle/>
          <a:p>
            <a:pPr lvl="0"/>
          </a:p>
        </p:txBody>
      </p:sp>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decisions-scale-balance.jpg"/>
          <p:cNvPicPr/>
          <p:nvPr/>
        </p:nvPicPr>
        <p:blipFill>
          <a:blip r:embed="rId2">
            <a:extLst/>
          </a:blip>
          <a:stretch>
            <a:fillRect/>
          </a:stretch>
        </p:blipFill>
        <p:spPr>
          <a:xfrm>
            <a:off x="-1" y="1534904"/>
            <a:ext cx="13004801" cy="8824687"/>
          </a:xfrm>
          <a:prstGeom prst="rect">
            <a:avLst/>
          </a:prstGeom>
          <a:ln w="12700">
            <a:miter lim="400000"/>
          </a:ln>
        </p:spPr>
      </p:pic>
      <p:sp>
        <p:nvSpPr>
          <p:cNvPr id="222" name="Shape 222"/>
          <p:cNvSpPr/>
          <p:nvPr>
            <p:ph type="title"/>
          </p:nvPr>
        </p:nvSpPr>
        <p:spPr>
          <a:prstGeom prst="rect">
            <a:avLst/>
          </a:prstGeom>
        </p:spPr>
        <p:txBody>
          <a:bodyPr/>
          <a:lstStyle/>
          <a:p>
            <a:pPr lvl="0">
              <a:defRPr sz="1800"/>
            </a:pPr>
            <a:r>
              <a:rPr sz="8000"/>
              <a:t>Decide</a:t>
            </a: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pPr lvl="0">
              <a:defRPr sz="1800"/>
            </a:pPr>
            <a:r>
              <a:rPr sz="8000"/>
              <a:t>Decide</a:t>
            </a:r>
          </a:p>
        </p:txBody>
      </p:sp>
      <p:pic>
        <p:nvPicPr>
          <p:cNvPr id="225" name="Tmer_Green_5_Alarm-5.mov"/>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892550" y="3302000"/>
            <a:ext cx="5219700" cy="2032000"/>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 name="image4.png"/>
          <p:cNvPicPr/>
          <p:nvPr/>
        </p:nvPicPr>
        <p:blipFill>
          <a:blip r:embed="rId2">
            <a:extLst/>
          </a:blip>
          <a:srcRect l="23763" t="11687" r="24532" b="11275"/>
          <a:stretch>
            <a:fillRect/>
          </a:stretch>
        </p:blipFill>
        <p:spPr>
          <a:xfrm rot="21142397">
            <a:off x="2395929" y="5193193"/>
            <a:ext cx="2506664" cy="2486026"/>
          </a:xfrm>
          <a:prstGeom prst="rect">
            <a:avLst/>
          </a:prstGeom>
          <a:ln w="12700">
            <a:miter lim="400000"/>
          </a:ln>
        </p:spPr>
      </p:pic>
      <p:pic>
        <p:nvPicPr>
          <p:cNvPr id="45" name="image4.png"/>
          <p:cNvPicPr/>
          <p:nvPr/>
        </p:nvPicPr>
        <p:blipFill>
          <a:blip r:embed="rId2">
            <a:extLst/>
          </a:blip>
          <a:srcRect l="23763" t="11687" r="24532" b="11274"/>
          <a:stretch>
            <a:fillRect/>
          </a:stretch>
        </p:blipFill>
        <p:spPr>
          <a:xfrm rot="706454">
            <a:off x="5191517" y="5169380"/>
            <a:ext cx="2506662" cy="2484439"/>
          </a:xfrm>
          <a:prstGeom prst="rect">
            <a:avLst/>
          </a:prstGeom>
          <a:ln w="12700">
            <a:miter lim="400000"/>
          </a:ln>
        </p:spPr>
      </p:pic>
      <p:sp>
        <p:nvSpPr>
          <p:cNvPr id="46" name="Shape 46"/>
          <p:cNvSpPr/>
          <p:nvPr/>
        </p:nvSpPr>
        <p:spPr>
          <a:xfrm rot="818628">
            <a:off x="5446818" y="5576839"/>
            <a:ext cx="2214564"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latin typeface="Helvetica"/>
                <a:ea typeface="Helvetica"/>
                <a:cs typeface="Helvetica"/>
                <a:sym typeface="Helvetica"/>
              </a:defRPr>
            </a:lvl1pPr>
          </a:lstStyle>
          <a:p>
            <a:pPr lvl="0">
              <a:defRPr sz="1800"/>
            </a:pPr>
            <a:r>
              <a:rPr sz="2400"/>
              <a:t>Cohesion</a:t>
            </a:r>
          </a:p>
        </p:txBody>
      </p:sp>
      <p:pic>
        <p:nvPicPr>
          <p:cNvPr id="47" name="image4.png"/>
          <p:cNvPicPr/>
          <p:nvPr/>
        </p:nvPicPr>
        <p:blipFill>
          <a:blip r:embed="rId2">
            <a:extLst/>
          </a:blip>
          <a:srcRect l="23763" t="11687" r="24532" b="11275"/>
          <a:stretch>
            <a:fillRect/>
          </a:stretch>
        </p:blipFill>
        <p:spPr>
          <a:xfrm rot="21236115">
            <a:off x="5133819" y="2167419"/>
            <a:ext cx="2508251" cy="2486025"/>
          </a:xfrm>
          <a:prstGeom prst="rect">
            <a:avLst/>
          </a:prstGeom>
          <a:ln w="12700">
            <a:miter lim="400000"/>
          </a:ln>
        </p:spPr>
      </p:pic>
      <p:pic>
        <p:nvPicPr>
          <p:cNvPr id="48" name="image4.png"/>
          <p:cNvPicPr/>
          <p:nvPr/>
        </p:nvPicPr>
        <p:blipFill>
          <a:blip r:embed="rId2">
            <a:extLst/>
          </a:blip>
          <a:srcRect l="23763" t="11687" r="24532" b="11275"/>
          <a:stretch>
            <a:fillRect/>
          </a:stretch>
        </p:blipFill>
        <p:spPr>
          <a:xfrm rot="311754">
            <a:off x="7970682" y="1938819"/>
            <a:ext cx="2506663" cy="2486025"/>
          </a:xfrm>
          <a:prstGeom prst="rect">
            <a:avLst/>
          </a:prstGeom>
          <a:ln w="12700">
            <a:miter lim="400000"/>
          </a:ln>
        </p:spPr>
      </p:pic>
      <p:pic>
        <p:nvPicPr>
          <p:cNvPr id="49" name="image4.png"/>
          <p:cNvPicPr/>
          <p:nvPr/>
        </p:nvPicPr>
        <p:blipFill>
          <a:blip r:embed="rId2">
            <a:extLst/>
          </a:blip>
          <a:srcRect l="23763" t="11687" r="24532" b="11275"/>
          <a:stretch>
            <a:fillRect/>
          </a:stretch>
        </p:blipFill>
        <p:spPr>
          <a:xfrm rot="20997458">
            <a:off x="8058541" y="5237644"/>
            <a:ext cx="2506663" cy="2486025"/>
          </a:xfrm>
          <a:prstGeom prst="rect">
            <a:avLst/>
          </a:prstGeom>
          <a:ln w="12700">
            <a:miter lim="400000"/>
          </a:ln>
        </p:spPr>
      </p:pic>
      <p:sp>
        <p:nvSpPr>
          <p:cNvPr id="50" name="Shape 50"/>
          <p:cNvSpPr/>
          <p:nvPr/>
        </p:nvSpPr>
        <p:spPr>
          <a:xfrm rot="21031899">
            <a:off x="8122565" y="5486505"/>
            <a:ext cx="2025651"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latin typeface="Helvetica"/>
                <a:ea typeface="Helvetica"/>
                <a:cs typeface="Helvetica"/>
                <a:sym typeface="Helvetica"/>
              </a:defRPr>
            </a:lvl1pPr>
          </a:lstStyle>
          <a:p>
            <a:pPr lvl="0">
              <a:defRPr sz="1800"/>
            </a:pPr>
            <a:r>
              <a:rPr sz="2400"/>
              <a:t>You will lose less hair</a:t>
            </a:r>
          </a:p>
        </p:txBody>
      </p:sp>
      <p:sp>
        <p:nvSpPr>
          <p:cNvPr id="51" name="Shape 51"/>
          <p:cNvSpPr/>
          <p:nvPr/>
        </p:nvSpPr>
        <p:spPr>
          <a:xfrm rot="21358074">
            <a:off x="5263370" y="2544645"/>
            <a:ext cx="2208213"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latin typeface="Helvetica"/>
                <a:ea typeface="Helvetica"/>
                <a:cs typeface="Helvetica"/>
                <a:sym typeface="Helvetica"/>
              </a:defRPr>
            </a:lvl1pPr>
          </a:lstStyle>
          <a:p>
            <a:pPr lvl="0">
              <a:defRPr sz="1800"/>
            </a:pPr>
            <a:r>
              <a:rPr sz="2400"/>
              <a:t>Teams form faster</a:t>
            </a:r>
          </a:p>
        </p:txBody>
      </p:sp>
      <p:sp>
        <p:nvSpPr>
          <p:cNvPr id="52" name="Shape 52"/>
          <p:cNvSpPr/>
          <p:nvPr/>
        </p:nvSpPr>
        <p:spPr>
          <a:xfrm rot="423300">
            <a:off x="8210395" y="2259582"/>
            <a:ext cx="2027237" cy="157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latin typeface="Helvetica"/>
                <a:ea typeface="Helvetica"/>
                <a:cs typeface="Helvetica"/>
                <a:sym typeface="Helvetica"/>
              </a:defRPr>
            </a:lvl1pPr>
          </a:lstStyle>
          <a:p>
            <a:pPr lvl="0">
              <a:defRPr sz="1800"/>
            </a:pPr>
            <a:r>
              <a:rPr sz="2400"/>
              <a:t>Understand why Coffee Breaks are important</a:t>
            </a:r>
          </a:p>
        </p:txBody>
      </p:sp>
      <p:sp>
        <p:nvSpPr>
          <p:cNvPr id="53" name="Shape 53"/>
          <p:cNvSpPr/>
          <p:nvPr/>
        </p:nvSpPr>
        <p:spPr>
          <a:xfrm rot="21031899">
            <a:off x="2565927" y="5486505"/>
            <a:ext cx="1988046"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2400">
                <a:latin typeface="Helvetica"/>
                <a:ea typeface="Helvetica"/>
                <a:cs typeface="Helvetica"/>
                <a:sym typeface="Helvetica"/>
              </a:rPr>
              <a:t>Comm </a:t>
            </a:r>
            <a:endParaRPr sz="2400">
              <a:latin typeface="Helvetica"/>
              <a:ea typeface="Helvetica"/>
              <a:cs typeface="Helvetica"/>
              <a:sym typeface="Helvetica"/>
            </a:endParaRPr>
          </a:p>
          <a:p>
            <a:pPr lvl="0">
              <a:defRPr sz="1800"/>
            </a:pPr>
            <a:r>
              <a:rPr sz="2400">
                <a:latin typeface="Helvetica"/>
                <a:ea typeface="Helvetica"/>
                <a:cs typeface="Helvetica"/>
                <a:sym typeface="Helvetica"/>
              </a:rPr>
              <a:t>Patterns</a:t>
            </a:r>
          </a:p>
        </p:txBody>
      </p:sp>
      <p:sp>
        <p:nvSpPr>
          <p:cNvPr id="54" name="Shape 54"/>
          <p:cNvSpPr/>
          <p:nvPr/>
        </p:nvSpPr>
        <p:spPr>
          <a:xfrm>
            <a:off x="5063876" y="749299"/>
            <a:ext cx="2369048" cy="78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sz="4500">
                <a:solidFill>
                  <a:srgbClr val="FF2800"/>
                </a:solidFill>
                <a:latin typeface="Helvetica"/>
                <a:ea typeface="Helvetica"/>
                <a:cs typeface="Helvetica"/>
                <a:sym typeface="Helvetica"/>
              </a:defRPr>
            </a:lvl1pPr>
          </a:lstStyle>
          <a:p>
            <a:pPr lvl="0">
              <a:defRPr b="0" sz="1800">
                <a:solidFill>
                  <a:srgbClr val="000000"/>
                </a:solidFill>
              </a:defRPr>
            </a:pPr>
            <a:r>
              <a:rPr b="1" sz="4500">
                <a:solidFill>
                  <a:srgbClr val="FF2800"/>
                </a:solidFill>
              </a:rPr>
              <a:t>Benefits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1"/>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nodeType="clickEffect" presetClass="entr" presetSubtype="0" presetID="1" grpId="3" fill="hold">
                                  <p:stCondLst>
                                    <p:cond delay="0"/>
                                  </p:stCondLst>
                                  <p:iterate type="el" backwards="0">
                                    <p:tmAbs val="0"/>
                                  </p:iterate>
                                  <p:childTnLst>
                                    <p:set>
                                      <p:cBhvr>
                                        <p:cTn id="13" fill="hold"/>
                                        <p:tgtEl>
                                          <p:spTgt spid="52"/>
                                        </p:tgtEl>
                                        <p:attrNameLst>
                                          <p:attrName>style.visibility</p:attrName>
                                        </p:attrNameLst>
                                      </p:cBhvr>
                                      <p:to>
                                        <p:strVal val="visible"/>
                                      </p:to>
                                    </p:set>
                                  </p:childTnLst>
                                </p:cTn>
                              </p:par>
                            </p:childTnLst>
                          </p:cTn>
                        </p:par>
                        <p:par>
                          <p:cTn id="14" fill="hold">
                            <p:stCondLst>
                              <p:cond delay="0"/>
                            </p:stCondLst>
                            <p:childTnLst>
                              <p:par>
                                <p:cTn id="15" nodeType="afterEffect" presetClass="entr" presetSubtype="0" presetID="1" grpId="4" fill="hold">
                                  <p:stCondLst>
                                    <p:cond delay="0"/>
                                  </p:stCondLst>
                                  <p:iterate type="el" backwards="0">
                                    <p:tmAbs val="0"/>
                                  </p:iterate>
                                  <p:childTnLst>
                                    <p:set>
                                      <p:cBhvr>
                                        <p:cTn id="16" fill="hold"/>
                                        <p:tgtEl>
                                          <p:spTgt spid="48"/>
                                        </p:tgtEl>
                                        <p:attrNameLst>
                                          <p:attrName>style.visibility</p:attrName>
                                        </p:attrNameLst>
                                      </p:cBhvr>
                                      <p:to>
                                        <p:strVal val="visible"/>
                                      </p:to>
                                    </p:set>
                                  </p:childTnLst>
                                </p:cTn>
                              </p:par>
                            </p:childTnLst>
                          </p:cTn>
                        </p:par>
                        <p:par>
                          <p:cTn id="17" fill="hold">
                            <p:stCondLst>
                              <p:cond delay="0"/>
                            </p:stCondLst>
                            <p:childTnLst>
                              <p:par>
                                <p:cTn id="18" nodeType="afterEffect" presetClass="entr" presetSubtype="0" presetID="1" grpId="5" fill="hold">
                                  <p:stCondLst>
                                    <p:cond delay="0"/>
                                  </p:stCondLst>
                                  <p:iterate type="el" backwards="0">
                                    <p:tmAbs val="0"/>
                                  </p:iterate>
                                  <p:childTnLst>
                                    <p:set>
                                      <p:cBhvr>
                                        <p:cTn id="19" fill="hold"/>
                                        <p:tgtEl>
                                          <p:spTgt spid="4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nodeType="clickEffect" presetClass="entr" presetSubtype="0" presetID="1" grpId="6" fill="hold">
                                  <p:stCondLst>
                                    <p:cond delay="0"/>
                                  </p:stCondLst>
                                  <p:iterate type="el" backwards="0">
                                    <p:tmAbs val="0"/>
                                  </p:iterate>
                                  <p:childTnLst>
                                    <p:set>
                                      <p:cBhvr>
                                        <p:cTn id="23" fill="hold"/>
                                        <p:tgtEl>
                                          <p:spTgt spid="46"/>
                                        </p:tgtEl>
                                        <p:attrNameLst>
                                          <p:attrName>style.visibility</p:attrName>
                                        </p:attrNameLst>
                                      </p:cBhvr>
                                      <p:to>
                                        <p:strVal val="visible"/>
                                      </p:to>
                                    </p:set>
                                  </p:childTnLst>
                                </p:cTn>
                              </p:par>
                            </p:childTnLst>
                          </p:cTn>
                        </p:par>
                        <p:par>
                          <p:cTn id="24" fill="hold">
                            <p:stCondLst>
                              <p:cond delay="0"/>
                            </p:stCondLst>
                            <p:childTnLst>
                              <p:par>
                                <p:cTn id="25" nodeType="afterEffect" presetClass="entr" presetSubtype="0" presetID="1" grpId="7" fill="hold">
                                  <p:stCondLst>
                                    <p:cond delay="0"/>
                                  </p:stCondLst>
                                  <p:iterate type="el" backwards="0">
                                    <p:tmAbs val="0"/>
                                  </p:iterate>
                                  <p:childTnLst>
                                    <p:set>
                                      <p:cBhvr>
                                        <p:cTn id="26" fill="hold"/>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0" presetID="1" grpId="8" fill="hold">
                                  <p:stCondLst>
                                    <p:cond delay="0"/>
                                  </p:stCondLst>
                                  <p:iterate type="el" backwards="0">
                                    <p:tmAbs val="0"/>
                                  </p:iterate>
                                  <p:childTnLst>
                                    <p:set>
                                      <p:cBhvr>
                                        <p:cTn id="30" fill="hold"/>
                                        <p:tgtEl>
                                          <p:spTgt spid="50"/>
                                        </p:tgtEl>
                                        <p:attrNameLst>
                                          <p:attrName>style.visibility</p:attrName>
                                        </p:attrNameLst>
                                      </p:cBhvr>
                                      <p:to>
                                        <p:strVal val="visible"/>
                                      </p:to>
                                    </p:set>
                                  </p:childTnLst>
                                </p:cTn>
                              </p:par>
                            </p:childTnLst>
                          </p:cTn>
                        </p:par>
                        <p:par>
                          <p:cTn id="31" fill="hold">
                            <p:stCondLst>
                              <p:cond delay="0"/>
                            </p:stCondLst>
                            <p:childTnLst>
                              <p:par>
                                <p:cTn id="32" nodeType="afterEffect" presetClass="entr" presetSubtype="0" presetID="1" grpId="9" fill="hold">
                                  <p:stCondLst>
                                    <p:cond delay="0"/>
                                  </p:stCondLst>
                                  <p:iterate type="el" backwards="0">
                                    <p:tmAbs val="0"/>
                                  </p:iterate>
                                  <p:childTnLst>
                                    <p:set>
                                      <p:cBhvr>
                                        <p:cTn id="33" fill="hold"/>
                                        <p:tgtEl>
                                          <p:spTgt spid="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nodeType="clickEffect" presetClass="entr" presetSubtype="0" presetID="1" grpId="10" fill="hold">
                                  <p:stCondLst>
                                    <p:cond delay="0"/>
                                  </p:stCondLst>
                                  <p:iterate type="el" backwards="0">
                                    <p:tmAbs val="0"/>
                                  </p:iterate>
                                  <p:childTnLst>
                                    <p:set>
                                      <p:cBhvr>
                                        <p:cTn id="37" fill="hold"/>
                                        <p:tgtEl>
                                          <p:spTgt spid="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 grpId="1"/>
      <p:bldP build="whole" bldLvl="1" animBg="1" rev="0" advAuto="0" spid="48" grpId="4"/>
      <p:bldP build="whole" bldLvl="1" animBg="1" rev="0" advAuto="0" spid="46" grpId="6"/>
      <p:bldP build="whole" bldLvl="1" animBg="1" rev="0" advAuto="0" spid="47" grpId="2"/>
      <p:bldP build="whole" bldLvl="1" animBg="1" rev="0" advAuto="0" spid="52" grpId="3"/>
      <p:bldP build="whole" bldLvl="1" animBg="1" rev="0" advAuto="0" spid="45" grpId="7"/>
      <p:bldP build="whole" bldLvl="1" animBg="1" rev="0" advAuto="0" spid="50" grpId="8"/>
      <p:bldP build="whole" bldLvl="1" animBg="1" rev="0" advAuto="0" spid="53" grpId="10"/>
      <p:bldP build="whole" bldLvl="1" animBg="1" rev="0" advAuto="0" spid="49" grpId="9"/>
      <p:bldP build="whole" bldLvl="1" animBg="1" rev="0" advAuto="0" spid="44" grpId="5"/>
    </p:bldLst>
  </p:timing>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7" name="team sillehoute.jpg"/>
          <p:cNvPicPr/>
          <p:nvPr/>
        </p:nvPicPr>
        <p:blipFill>
          <a:blip r:embed="rId3">
            <a:extLst/>
          </a:blip>
          <a:stretch>
            <a:fillRect/>
          </a:stretch>
        </p:blipFill>
        <p:spPr>
          <a:xfrm>
            <a:off x="38100" y="711200"/>
            <a:ext cx="12995404" cy="9753600"/>
          </a:xfrm>
          <a:prstGeom prst="rect">
            <a:avLst/>
          </a:prstGeom>
          <a:ln w="12700">
            <a:miter lim="400000"/>
          </a:ln>
        </p:spPr>
      </p:pic>
      <p:sp>
        <p:nvSpPr>
          <p:cNvPr id="228" name="Shape 228"/>
          <p:cNvSpPr/>
          <p:nvPr>
            <p:ph type="title"/>
          </p:nvPr>
        </p:nvSpPr>
        <p:spPr>
          <a:prstGeom prst="rect">
            <a:avLst/>
          </a:prstGeom>
        </p:spPr>
        <p:txBody>
          <a:bodyPr/>
          <a:lstStyle/>
          <a:p>
            <a:pPr lvl="0">
              <a:defRPr sz="1800"/>
            </a:pPr>
            <a:r>
              <a:rPr sz="8000"/>
              <a:t>Coach The Team</a:t>
            </a:r>
          </a:p>
        </p:txBody>
      </p:sp>
      <p:sp>
        <p:nvSpPr>
          <p:cNvPr id="229" name="Shape 229"/>
          <p:cNvSpPr/>
          <p:nvPr>
            <p:ph type="body" idx="1"/>
          </p:nvPr>
        </p:nvSpPr>
        <p:spPr>
          <a:prstGeom prst="rect">
            <a:avLst/>
          </a:prstGeom>
        </p:spPr>
        <p:txBody>
          <a:bodyPr/>
          <a:lstStyle/>
          <a:p>
            <a:pPr lvl="0"/>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p>
            <a:pPr lvl="0">
              <a:defRPr sz="1800"/>
            </a:pPr>
            <a:r>
              <a:rPr sz="8000"/>
              <a:t>Observe Behaviours</a:t>
            </a:r>
          </a:p>
        </p:txBody>
      </p:sp>
      <p:pic>
        <p:nvPicPr>
          <p:cNvPr id="234" name="feedback.jpg"/>
          <p:cNvPicPr/>
          <p:nvPr/>
        </p:nvPicPr>
        <p:blipFill>
          <a:blip r:embed="rId3">
            <a:extLst/>
          </a:blip>
          <a:stretch>
            <a:fillRect/>
          </a:stretch>
        </p:blipFill>
        <p:spPr>
          <a:xfrm>
            <a:off x="182772" y="3175000"/>
            <a:ext cx="5689601" cy="3403600"/>
          </a:xfrm>
          <a:prstGeom prst="rect">
            <a:avLst/>
          </a:prstGeom>
          <a:ln w="12700">
            <a:miter lim="400000"/>
          </a:ln>
        </p:spPr>
      </p:pic>
      <p:pic>
        <p:nvPicPr>
          <p:cNvPr id="235" name="shouting.jpg"/>
          <p:cNvPicPr/>
          <p:nvPr/>
        </p:nvPicPr>
        <p:blipFill>
          <a:blip r:embed="rId4">
            <a:extLst/>
          </a:blip>
          <a:stretch>
            <a:fillRect/>
          </a:stretch>
        </p:blipFill>
        <p:spPr>
          <a:xfrm>
            <a:off x="6762804" y="2401823"/>
            <a:ext cx="5689601" cy="4949954"/>
          </a:xfrm>
          <a:prstGeom prst="rect">
            <a:avLst/>
          </a:prstGeom>
          <a:ln w="12700">
            <a:miter lim="400000"/>
          </a:ln>
        </p:spPr>
      </p:pic>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9" name="team-formation.jpg"/>
          <p:cNvPicPr/>
          <p:nvPr/>
        </p:nvPicPr>
        <p:blipFill>
          <a:blip r:embed="rId2">
            <a:extLst/>
          </a:blip>
          <a:stretch>
            <a:fillRect/>
          </a:stretch>
        </p:blipFill>
        <p:spPr>
          <a:xfrm>
            <a:off x="0" y="168165"/>
            <a:ext cx="13004800" cy="9417270"/>
          </a:xfrm>
          <a:prstGeom prst="rect">
            <a:avLst/>
          </a:prstGeom>
          <a:ln w="12700">
            <a:miter lim="400000"/>
          </a:ln>
        </p:spPr>
      </p:pic>
      <p:sp>
        <p:nvSpPr>
          <p:cNvPr id="240" name="Shape 240"/>
          <p:cNvSpPr/>
          <p:nvPr>
            <p:ph type="title"/>
          </p:nvPr>
        </p:nvSpPr>
        <p:spPr>
          <a:prstGeom prst="rect">
            <a:avLst/>
          </a:prstGeom>
        </p:spPr>
        <p:txBody>
          <a:bodyPr/>
          <a:lstStyle/>
          <a:p>
            <a:pPr lvl="0">
              <a:defRPr sz="1800"/>
            </a:pPr>
            <a:r>
              <a:rPr sz="8000"/>
              <a:t>Team Behaviours</a:t>
            </a: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2" name="two-people-walking.jpg"/>
          <p:cNvPicPr/>
          <p:nvPr/>
        </p:nvPicPr>
        <p:blipFill>
          <a:blip r:embed="rId2">
            <a:extLst/>
          </a:blip>
          <a:stretch>
            <a:fillRect/>
          </a:stretch>
        </p:blipFill>
        <p:spPr>
          <a:xfrm>
            <a:off x="3116202" y="-1"/>
            <a:ext cx="6502401" cy="9753601"/>
          </a:xfrm>
          <a:prstGeom prst="rect">
            <a:avLst/>
          </a:prstGeom>
          <a:ln w="12700">
            <a:miter lim="400000"/>
          </a:ln>
        </p:spPr>
      </p:pic>
      <p:sp>
        <p:nvSpPr>
          <p:cNvPr id="243" name="Shape 243"/>
          <p:cNvSpPr/>
          <p:nvPr>
            <p:ph type="title"/>
          </p:nvPr>
        </p:nvSpPr>
        <p:spPr>
          <a:prstGeom prst="rect">
            <a:avLst/>
          </a:prstGeom>
        </p:spPr>
        <p:txBody>
          <a:bodyPr/>
          <a:lstStyle>
            <a:lvl1pPr>
              <a:defRPr>
                <a:solidFill>
                  <a:srgbClr val="FFFFFF"/>
                </a:solidFill>
              </a:defRPr>
            </a:lvl1pPr>
          </a:lstStyle>
          <a:p>
            <a:pPr lvl="0">
              <a:defRPr sz="1800">
                <a:solidFill>
                  <a:srgbClr val="000000"/>
                </a:solidFill>
              </a:defRPr>
            </a:pPr>
            <a:r>
              <a:rPr sz="8000">
                <a:solidFill>
                  <a:srgbClr val="FFFFFF"/>
                </a:solidFill>
              </a:rPr>
              <a:t>One on One</a:t>
            </a:r>
          </a:p>
        </p:txBody>
      </p:sp>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p>
            <a:pPr lvl="0">
              <a:defRPr sz="1800"/>
            </a:pPr>
            <a:r>
              <a:rPr sz="8000"/>
              <a:t>Tactics</a:t>
            </a:r>
          </a:p>
        </p:txBody>
      </p:sp>
      <p:sp>
        <p:nvSpPr>
          <p:cNvPr id="246" name="Shape 246"/>
          <p:cNvSpPr/>
          <p:nvPr>
            <p:ph type="body" idx="1"/>
          </p:nvPr>
        </p:nvSpPr>
        <p:spPr>
          <a:prstGeom prst="rect">
            <a:avLst/>
          </a:prstGeom>
        </p:spPr>
        <p:txBody>
          <a:bodyPr/>
          <a:lstStyle/>
          <a:p>
            <a:pPr lvl="0">
              <a:defRPr sz="1800"/>
            </a:pPr>
            <a:r>
              <a:rPr sz="3600"/>
              <a:t>Model</a:t>
            </a:r>
            <a:endParaRPr sz="3600"/>
          </a:p>
          <a:p>
            <a:pPr lvl="0">
              <a:defRPr sz="1800"/>
            </a:pPr>
            <a:r>
              <a:rPr sz="3600"/>
              <a:t>Feedback</a:t>
            </a:r>
            <a:endParaRPr sz="3600"/>
          </a:p>
          <a:p>
            <a:pPr lvl="0">
              <a:defRPr sz="1800"/>
            </a:pPr>
            <a:r>
              <a:rPr sz="3600"/>
              <a:t>Social Opportunities</a:t>
            </a:r>
            <a:endParaRPr sz="3600"/>
          </a:p>
          <a:p>
            <a:pPr lvl="0">
              <a:defRPr sz="1800"/>
            </a:pPr>
            <a:r>
              <a:rPr sz="3600"/>
              <a:t>Seating</a:t>
            </a:r>
            <a:endParaRPr sz="3600"/>
          </a:p>
          <a:p>
            <a:pPr lvl="0">
              <a:defRPr sz="1800"/>
            </a:pPr>
            <a:r>
              <a:rPr sz="3600"/>
              <a:t>Change Membership?</a:t>
            </a:r>
          </a:p>
        </p:txBody>
      </p:sp>
    </p:spTree>
  </p:cSld>
  <p:clrMapOvr>
    <a:masterClrMapping/>
  </p:clrMapOvr>
  <p:transitio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p>
            <a:pPr lvl="0">
              <a:defRPr sz="1800"/>
            </a:pPr>
            <a:r>
              <a:rPr sz="8000"/>
              <a:t>Results for Actions</a:t>
            </a:r>
          </a:p>
        </p:txBody>
      </p:sp>
      <p:pic>
        <p:nvPicPr>
          <p:cNvPr id="249" name="growth-three-small-trees.jpg"/>
          <p:cNvPicPr/>
          <p:nvPr/>
        </p:nvPicPr>
        <p:blipFill>
          <a:blip r:embed="rId2">
            <a:extLst/>
          </a:blip>
          <a:stretch>
            <a:fillRect/>
          </a:stretch>
        </p:blipFill>
        <p:spPr>
          <a:xfrm>
            <a:off x="1111250" y="2165350"/>
            <a:ext cx="10782300" cy="7175500"/>
          </a:xfrm>
          <a:prstGeom prst="rect">
            <a:avLst/>
          </a:prstGeom>
          <a:ln w="12700">
            <a:miter lim="400000"/>
          </a:ln>
        </p:spPr>
      </p:pic>
    </p:spTree>
  </p:cSld>
  <p:clrMapOvr>
    <a:masterClrMapping/>
  </p:clrMapOvr>
  <p:transitio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1" name="dice2.jpg"/>
          <p:cNvPicPr/>
          <p:nvPr/>
        </p:nvPicPr>
        <p:blipFill>
          <a:blip r:embed="rId2">
            <a:extLst/>
          </a:blip>
          <a:stretch>
            <a:fillRect/>
          </a:stretch>
        </p:blipFill>
        <p:spPr>
          <a:xfrm>
            <a:off x="0" y="838200"/>
            <a:ext cx="13004800" cy="9753600"/>
          </a:xfrm>
          <a:prstGeom prst="rect">
            <a:avLst/>
          </a:prstGeom>
          <a:ln w="12700">
            <a:miter lim="400000"/>
          </a:ln>
        </p:spPr>
      </p:pic>
      <p:sp>
        <p:nvSpPr>
          <p:cNvPr id="252" name="Shape 252"/>
          <p:cNvSpPr/>
          <p:nvPr>
            <p:ph type="title"/>
          </p:nvPr>
        </p:nvSpPr>
        <p:spPr>
          <a:prstGeom prst="rect">
            <a:avLst/>
          </a:prstGeom>
        </p:spPr>
        <p:txBody>
          <a:bodyPr/>
          <a:lstStyle/>
          <a:p>
            <a:pPr lvl="0">
              <a:defRPr sz="1800"/>
            </a:pPr>
            <a:r>
              <a:rPr sz="8000"/>
              <a:t>Dice Roll for Stories</a:t>
            </a:r>
          </a:p>
        </p:txBody>
      </p:sp>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4" name="dice.jpg"/>
          <p:cNvPicPr/>
          <p:nvPr/>
        </p:nvPicPr>
        <p:blipFill>
          <a:blip r:embed="rId2">
            <a:extLst/>
          </a:blip>
          <a:stretch>
            <a:fillRect/>
          </a:stretch>
        </p:blipFill>
        <p:spPr>
          <a:xfrm>
            <a:off x="0" y="0"/>
            <a:ext cx="13004800" cy="9753600"/>
          </a:xfrm>
          <a:prstGeom prst="rect">
            <a:avLst/>
          </a:prstGeom>
          <a:ln w="12700">
            <a:miter lim="400000"/>
          </a:ln>
        </p:spPr>
      </p:pic>
      <p:sp>
        <p:nvSpPr>
          <p:cNvPr id="255" name="Shape 255"/>
          <p:cNvSpPr/>
          <p:nvPr>
            <p:ph type="title"/>
          </p:nvPr>
        </p:nvSpPr>
        <p:spPr>
          <a:prstGeom prst="rect">
            <a:avLst/>
          </a:prstGeom>
        </p:spPr>
        <p:txBody>
          <a:bodyPr/>
          <a:lstStyle/>
          <a:p>
            <a:pPr lvl="0">
              <a:defRPr sz="1800"/>
            </a:pPr>
            <a:r>
              <a:rPr sz="8000"/>
              <a:t>Dice Roll for Gremlins</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7" name="capacity-glass.jpg"/>
          <p:cNvPicPr/>
          <p:nvPr/>
        </p:nvPicPr>
        <p:blipFill>
          <a:blip r:embed="rId2">
            <a:extLst/>
          </a:blip>
          <a:stretch>
            <a:fillRect/>
          </a:stretch>
        </p:blipFill>
        <p:spPr>
          <a:xfrm>
            <a:off x="4419600" y="0"/>
            <a:ext cx="7315200" cy="9753600"/>
          </a:xfrm>
          <a:prstGeom prst="rect">
            <a:avLst/>
          </a:prstGeom>
          <a:ln w="12700">
            <a:miter lim="400000"/>
          </a:ln>
        </p:spPr>
      </p:pic>
      <p:sp>
        <p:nvSpPr>
          <p:cNvPr id="258" name="Shape 258"/>
          <p:cNvSpPr/>
          <p:nvPr>
            <p:ph type="title"/>
          </p:nvPr>
        </p:nvSpPr>
        <p:spPr>
          <a:xfrm>
            <a:off x="952500" y="444500"/>
            <a:ext cx="6748527" cy="3485316"/>
          </a:xfrm>
          <a:prstGeom prst="rect">
            <a:avLst/>
          </a:prstGeom>
        </p:spPr>
        <p:txBody>
          <a:bodyPr/>
          <a:lstStyle>
            <a:lvl1pPr defTabSz="531622">
              <a:defRPr sz="7280"/>
            </a:lvl1pPr>
          </a:lstStyle>
          <a:p>
            <a:pPr lvl="0">
              <a:defRPr sz="1800"/>
            </a:pPr>
            <a:r>
              <a:rPr sz="7280"/>
              <a:t>Calculate Revised Capacity</a:t>
            </a:r>
          </a:p>
        </p:txBody>
      </p:sp>
      <p:sp>
        <p:nvSpPr>
          <p:cNvPr id="259" name="Shape 259"/>
          <p:cNvSpPr/>
          <p:nvPr>
            <p:ph type="body" idx="1"/>
          </p:nvPr>
        </p:nvSpPr>
        <p:spPr>
          <a:prstGeom prst="rect">
            <a:avLst/>
          </a:prstGeom>
        </p:spPr>
        <p:txBody>
          <a:bodyPr/>
          <a:lstStyle/>
          <a:p>
            <a:pPr lvl="0"/>
          </a:p>
        </p:txBody>
      </p:sp>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1" name="decisions-scale-balance.jpg"/>
          <p:cNvPicPr/>
          <p:nvPr/>
        </p:nvPicPr>
        <p:blipFill>
          <a:blip r:embed="rId2">
            <a:extLst/>
          </a:blip>
          <a:stretch>
            <a:fillRect/>
          </a:stretch>
        </p:blipFill>
        <p:spPr>
          <a:xfrm>
            <a:off x="-1" y="1534904"/>
            <a:ext cx="13004801" cy="8824687"/>
          </a:xfrm>
          <a:prstGeom prst="rect">
            <a:avLst/>
          </a:prstGeom>
          <a:ln w="12700">
            <a:miter lim="400000"/>
          </a:ln>
        </p:spPr>
      </p:pic>
      <p:sp>
        <p:nvSpPr>
          <p:cNvPr id="262" name="Shape 262"/>
          <p:cNvSpPr/>
          <p:nvPr>
            <p:ph type="title"/>
          </p:nvPr>
        </p:nvSpPr>
        <p:spPr>
          <a:prstGeom prst="rect">
            <a:avLst/>
          </a:prstGeom>
        </p:spPr>
        <p:txBody>
          <a:bodyPr/>
          <a:lstStyle/>
          <a:p>
            <a:pPr lvl="0">
              <a:defRPr sz="1800"/>
            </a:pPr>
            <a:r>
              <a:rPr sz="8000"/>
              <a:t>Decide</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lvl="0"/>
          </a:p>
        </p:txBody>
      </p:sp>
      <p:grpSp>
        <p:nvGrpSpPr>
          <p:cNvPr id="59" name="Group 59"/>
          <p:cNvGrpSpPr/>
          <p:nvPr/>
        </p:nvGrpSpPr>
        <p:grpSpPr>
          <a:xfrm>
            <a:off x="1511512" y="2911475"/>
            <a:ext cx="2432266" cy="1439863"/>
            <a:chOff x="0" y="0"/>
            <a:chExt cx="2432264" cy="1439862"/>
          </a:xfrm>
        </p:grpSpPr>
        <p:sp>
          <p:nvSpPr>
            <p:cNvPr id="57" name="Shape 57"/>
            <p:cNvSpPr/>
            <p:nvPr/>
          </p:nvSpPr>
          <p:spPr>
            <a:xfrm>
              <a:off x="0" y="0"/>
              <a:ext cx="2376487" cy="1439863"/>
            </a:xfrm>
            <a:prstGeom prst="roundRect">
              <a:avLst>
                <a:gd name="adj" fmla="val 16667"/>
              </a:avLst>
            </a:prstGeom>
            <a:solidFill>
              <a:srgbClr val="4F6228"/>
            </a:solidFill>
            <a:ln w="25400" cap="flat">
              <a:solidFill>
                <a:srgbClr val="3A5E8A"/>
              </a:solidFill>
              <a:prstDash val="solid"/>
              <a:round/>
            </a:ln>
            <a:effectLst/>
          </p:spPr>
          <p:txBody>
            <a:bodyPr wrap="square" lIns="0" tIns="0" rIns="0" bIns="0" numCol="1" anchor="ctr">
              <a:noAutofit/>
            </a:bodyPr>
            <a:lstStyle/>
            <a:p>
              <a:pPr lvl="0">
                <a:defRPr sz="2400">
                  <a:solidFill>
                    <a:srgbClr val="FFFFFF"/>
                  </a:solidFill>
                </a:defRPr>
              </a:pPr>
            </a:p>
          </p:txBody>
        </p:sp>
        <p:sp>
          <p:nvSpPr>
            <p:cNvPr id="58" name="Shape 58"/>
            <p:cNvSpPr/>
            <p:nvPr/>
          </p:nvSpPr>
          <p:spPr>
            <a:xfrm>
              <a:off x="70288" y="186531"/>
              <a:ext cx="236197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3200"/>
                <a:t>Background</a:t>
              </a:r>
              <a:endParaRPr sz="3600">
                <a:solidFill>
                  <a:srgbClr val="FFFFFF"/>
                </a:solidFill>
                <a:uFill>
                  <a:solidFill>
                    <a:srgbClr val="FFFFFF"/>
                  </a:solidFill>
                </a:uFill>
              </a:endParaRPr>
            </a:p>
            <a:p>
              <a:pPr lvl="0">
                <a:defRPr sz="1800"/>
              </a:pPr>
              <a:r>
                <a:rPr sz="3200"/>
                <a:t>10 min</a:t>
              </a:r>
            </a:p>
          </p:txBody>
        </p:sp>
      </p:grpSp>
      <p:grpSp>
        <p:nvGrpSpPr>
          <p:cNvPr id="62" name="Group 62"/>
          <p:cNvGrpSpPr/>
          <p:nvPr/>
        </p:nvGrpSpPr>
        <p:grpSpPr>
          <a:xfrm>
            <a:off x="5060079" y="4264421"/>
            <a:ext cx="2520951" cy="1512889"/>
            <a:chOff x="0" y="0"/>
            <a:chExt cx="2520950" cy="1512887"/>
          </a:xfrm>
        </p:grpSpPr>
        <p:sp>
          <p:nvSpPr>
            <p:cNvPr id="60" name="Shape 60"/>
            <p:cNvSpPr/>
            <p:nvPr/>
          </p:nvSpPr>
          <p:spPr>
            <a:xfrm>
              <a:off x="0" y="0"/>
              <a:ext cx="2520950" cy="1512888"/>
            </a:xfrm>
            <a:prstGeom prst="roundRect">
              <a:avLst>
                <a:gd name="adj" fmla="val 16667"/>
              </a:avLst>
            </a:prstGeom>
            <a:solidFill>
              <a:srgbClr val="4F6228"/>
            </a:solidFill>
            <a:ln w="25400" cap="flat">
              <a:solidFill>
                <a:srgbClr val="3A5E8A"/>
              </a:solidFill>
              <a:prstDash val="solid"/>
              <a:round/>
            </a:ln>
            <a:effectLst/>
          </p:spPr>
          <p:txBody>
            <a:bodyPr wrap="square" lIns="0" tIns="0" rIns="0" bIns="0" numCol="1" anchor="ctr">
              <a:noAutofit/>
            </a:bodyPr>
            <a:lstStyle/>
            <a:p>
              <a:pPr lvl="0">
                <a:defRPr sz="2400">
                  <a:solidFill>
                    <a:srgbClr val="FFFFFF"/>
                  </a:solidFill>
                </a:defRPr>
              </a:pPr>
            </a:p>
          </p:txBody>
        </p:sp>
        <p:sp>
          <p:nvSpPr>
            <p:cNvPr id="61" name="Shape 61"/>
            <p:cNvSpPr/>
            <p:nvPr/>
          </p:nvSpPr>
          <p:spPr>
            <a:xfrm>
              <a:off x="73852" y="223043"/>
              <a:ext cx="2373246"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3200"/>
                <a:t>6 Rounds</a:t>
              </a:r>
              <a:endParaRPr sz="3600">
                <a:solidFill>
                  <a:srgbClr val="FFFFFF"/>
                </a:solidFill>
                <a:uFill>
                  <a:solidFill>
                    <a:srgbClr val="FFFFFF"/>
                  </a:solidFill>
                </a:uFill>
              </a:endParaRPr>
            </a:p>
            <a:p>
              <a:pPr lvl="0">
                <a:defRPr sz="1800"/>
              </a:pPr>
              <a:r>
                <a:rPr sz="3200"/>
                <a:t>10-15 min</a:t>
              </a:r>
            </a:p>
          </p:txBody>
        </p:sp>
      </p:grpSp>
      <p:grpSp>
        <p:nvGrpSpPr>
          <p:cNvPr id="65" name="Group 65"/>
          <p:cNvGrpSpPr/>
          <p:nvPr/>
        </p:nvGrpSpPr>
        <p:grpSpPr>
          <a:xfrm>
            <a:off x="9049863" y="5978525"/>
            <a:ext cx="1727201" cy="863600"/>
            <a:chOff x="0" y="0"/>
            <a:chExt cx="1727200" cy="863600"/>
          </a:xfrm>
        </p:grpSpPr>
        <p:sp>
          <p:nvSpPr>
            <p:cNvPr id="63" name="Shape 63"/>
            <p:cNvSpPr/>
            <p:nvPr/>
          </p:nvSpPr>
          <p:spPr>
            <a:xfrm>
              <a:off x="0" y="0"/>
              <a:ext cx="1727200" cy="863600"/>
            </a:xfrm>
            <a:prstGeom prst="roundRect">
              <a:avLst>
                <a:gd name="adj" fmla="val 16667"/>
              </a:avLst>
            </a:prstGeom>
            <a:solidFill>
              <a:srgbClr val="4F6228"/>
            </a:solidFill>
            <a:ln w="25400" cap="flat">
              <a:solidFill>
                <a:srgbClr val="3A5E8A"/>
              </a:solidFill>
              <a:prstDash val="solid"/>
              <a:round/>
            </a:ln>
            <a:effectLst/>
          </p:spPr>
          <p:txBody>
            <a:bodyPr wrap="square" lIns="0" tIns="0" rIns="0" bIns="0" numCol="1" anchor="ctr">
              <a:noAutofit/>
            </a:bodyPr>
            <a:lstStyle/>
            <a:p>
              <a:pPr lvl="0">
                <a:defRPr sz="2400">
                  <a:solidFill>
                    <a:srgbClr val="FFFFFF"/>
                  </a:solidFill>
                </a:defRPr>
              </a:pPr>
            </a:p>
          </p:txBody>
        </p:sp>
        <p:sp>
          <p:nvSpPr>
            <p:cNvPr id="64" name="Shape 64"/>
            <p:cNvSpPr/>
            <p:nvPr/>
          </p:nvSpPr>
          <p:spPr>
            <a:xfrm>
              <a:off x="42157" y="139700"/>
              <a:ext cx="1642886"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200"/>
              </a:lvl1pPr>
            </a:lstStyle>
            <a:p>
              <a:pPr lvl="0">
                <a:defRPr sz="1800"/>
              </a:pPr>
              <a:r>
                <a:rPr sz="3200"/>
                <a:t>Wrapup</a:t>
              </a:r>
            </a:p>
          </p:txBody>
        </p:sp>
      </p:gr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prstGeom prst="rect">
            <a:avLst/>
          </a:prstGeom>
        </p:spPr>
        <p:txBody>
          <a:bodyPr/>
          <a:lstStyle/>
          <a:p>
            <a:pPr lvl="0">
              <a:defRPr sz="1800"/>
            </a:pPr>
            <a:r>
              <a:rPr sz="8000"/>
              <a:t>Decide</a:t>
            </a:r>
          </a:p>
        </p:txBody>
      </p:sp>
      <p:pic>
        <p:nvPicPr>
          <p:cNvPr id="265" name="Tmer_Green_5_Alarm-5.mov"/>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892550" y="3302000"/>
            <a:ext cx="5219700" cy="2032000"/>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26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65"/>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title"/>
          </p:nvPr>
        </p:nvSpPr>
        <p:spPr>
          <a:prstGeom prst="rect">
            <a:avLst/>
          </a:prstGeom>
        </p:spPr>
        <p:txBody>
          <a:bodyPr/>
          <a:lstStyle/>
          <a:p>
            <a:pPr lvl="0">
              <a:defRPr sz="1800"/>
            </a:pPr>
            <a:r>
              <a:rPr sz="8000"/>
              <a:t>Results for Actions</a:t>
            </a:r>
          </a:p>
        </p:txBody>
      </p:sp>
      <p:pic>
        <p:nvPicPr>
          <p:cNvPr id="268" name="growth-three-small-trees.jpg"/>
          <p:cNvPicPr/>
          <p:nvPr/>
        </p:nvPicPr>
        <p:blipFill>
          <a:blip r:embed="rId2">
            <a:extLst/>
          </a:blip>
          <a:stretch>
            <a:fillRect/>
          </a:stretch>
        </p:blipFill>
        <p:spPr>
          <a:xfrm>
            <a:off x="1111250" y="2165350"/>
            <a:ext cx="10782300" cy="7175500"/>
          </a:xfrm>
          <a:prstGeom prst="rect">
            <a:avLst/>
          </a:prstGeom>
          <a:ln w="12700">
            <a:miter lim="400000"/>
          </a:ln>
        </p:spPr>
      </p:pic>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0" name="dice2.jpg"/>
          <p:cNvPicPr/>
          <p:nvPr/>
        </p:nvPicPr>
        <p:blipFill>
          <a:blip r:embed="rId2">
            <a:extLst/>
          </a:blip>
          <a:stretch>
            <a:fillRect/>
          </a:stretch>
        </p:blipFill>
        <p:spPr>
          <a:xfrm>
            <a:off x="0" y="838200"/>
            <a:ext cx="13004800" cy="9753600"/>
          </a:xfrm>
          <a:prstGeom prst="rect">
            <a:avLst/>
          </a:prstGeom>
          <a:ln w="12700">
            <a:miter lim="400000"/>
          </a:ln>
        </p:spPr>
      </p:pic>
      <p:sp>
        <p:nvSpPr>
          <p:cNvPr id="271" name="Shape 271"/>
          <p:cNvSpPr/>
          <p:nvPr>
            <p:ph type="title"/>
          </p:nvPr>
        </p:nvSpPr>
        <p:spPr>
          <a:prstGeom prst="rect">
            <a:avLst/>
          </a:prstGeom>
        </p:spPr>
        <p:txBody>
          <a:bodyPr/>
          <a:lstStyle/>
          <a:p>
            <a:pPr lvl="0">
              <a:defRPr sz="1800"/>
            </a:pPr>
            <a:r>
              <a:rPr sz="8000"/>
              <a:t>Dice Roll for Stories</a:t>
            </a:r>
          </a:p>
        </p:txBody>
      </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3" name="dice.jpg"/>
          <p:cNvPicPr/>
          <p:nvPr/>
        </p:nvPicPr>
        <p:blipFill>
          <a:blip r:embed="rId2">
            <a:extLst/>
          </a:blip>
          <a:stretch>
            <a:fillRect/>
          </a:stretch>
        </p:blipFill>
        <p:spPr>
          <a:xfrm>
            <a:off x="0" y="0"/>
            <a:ext cx="13004800" cy="9753600"/>
          </a:xfrm>
          <a:prstGeom prst="rect">
            <a:avLst/>
          </a:prstGeom>
          <a:ln w="12700">
            <a:miter lim="400000"/>
          </a:ln>
        </p:spPr>
      </p:pic>
      <p:sp>
        <p:nvSpPr>
          <p:cNvPr id="274" name="Shape 274"/>
          <p:cNvSpPr/>
          <p:nvPr>
            <p:ph type="title"/>
          </p:nvPr>
        </p:nvSpPr>
        <p:spPr>
          <a:prstGeom prst="rect">
            <a:avLst/>
          </a:prstGeom>
        </p:spPr>
        <p:txBody>
          <a:bodyPr/>
          <a:lstStyle/>
          <a:p>
            <a:pPr lvl="0">
              <a:defRPr sz="1800"/>
            </a:pPr>
            <a:r>
              <a:rPr sz="8000"/>
              <a:t>Dice Roll for Gremlins</a:t>
            </a:r>
          </a:p>
        </p:txBody>
      </p:sp>
    </p:spTree>
  </p:cSld>
  <p:clrMapOvr>
    <a:masterClrMapping/>
  </p:clrMapOvr>
  <p:transitio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6" name="capacity-glass.jpg"/>
          <p:cNvPicPr/>
          <p:nvPr/>
        </p:nvPicPr>
        <p:blipFill>
          <a:blip r:embed="rId2">
            <a:extLst/>
          </a:blip>
          <a:stretch>
            <a:fillRect/>
          </a:stretch>
        </p:blipFill>
        <p:spPr>
          <a:xfrm>
            <a:off x="4419600" y="0"/>
            <a:ext cx="7315200" cy="9753600"/>
          </a:xfrm>
          <a:prstGeom prst="rect">
            <a:avLst/>
          </a:prstGeom>
          <a:ln w="12700">
            <a:miter lim="400000"/>
          </a:ln>
        </p:spPr>
      </p:pic>
      <p:sp>
        <p:nvSpPr>
          <p:cNvPr id="277" name="Shape 277"/>
          <p:cNvSpPr/>
          <p:nvPr>
            <p:ph type="title"/>
          </p:nvPr>
        </p:nvSpPr>
        <p:spPr>
          <a:xfrm>
            <a:off x="952500" y="444500"/>
            <a:ext cx="6748527" cy="3485316"/>
          </a:xfrm>
          <a:prstGeom prst="rect">
            <a:avLst/>
          </a:prstGeom>
        </p:spPr>
        <p:txBody>
          <a:bodyPr/>
          <a:lstStyle>
            <a:lvl1pPr defTabSz="531622">
              <a:defRPr sz="7280"/>
            </a:lvl1pPr>
          </a:lstStyle>
          <a:p>
            <a:pPr lvl="0">
              <a:defRPr sz="1800"/>
            </a:pPr>
            <a:r>
              <a:rPr sz="7280"/>
              <a:t>Calculate Revised Capacity</a:t>
            </a:r>
          </a:p>
        </p:txBody>
      </p:sp>
      <p:sp>
        <p:nvSpPr>
          <p:cNvPr id="278" name="Shape 278"/>
          <p:cNvSpPr/>
          <p:nvPr>
            <p:ph type="body" idx="1"/>
          </p:nvPr>
        </p:nvSpPr>
        <p:spPr>
          <a:prstGeom prst="rect">
            <a:avLst/>
          </a:prstGeom>
        </p:spPr>
        <p:txBody>
          <a:bodyPr/>
          <a:lstStyle/>
          <a:p>
            <a:pPr lvl="0"/>
          </a:p>
        </p:txBody>
      </p:sp>
    </p:spTree>
  </p:cSld>
  <p:clrMapOvr>
    <a:masterClrMapping/>
  </p:clrMapOvr>
  <p:transition spd="med" advClick="1"/>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pPr lvl="0">
              <a:defRPr sz="1800"/>
            </a:pPr>
            <a:r>
              <a:rPr sz="8000"/>
              <a:t>Deep Conversation</a:t>
            </a:r>
          </a:p>
        </p:txBody>
      </p:sp>
      <p:sp>
        <p:nvSpPr>
          <p:cNvPr id="281" name="Shape 281"/>
          <p:cNvSpPr/>
          <p:nvPr>
            <p:ph type="body" idx="1"/>
          </p:nvPr>
        </p:nvSpPr>
        <p:spPr>
          <a:prstGeom prst="rect">
            <a:avLst/>
          </a:prstGeom>
        </p:spPr>
        <p:txBody>
          <a:bodyPr/>
          <a:lstStyle/>
          <a:p>
            <a:pPr lvl="0"/>
          </a:p>
        </p:txBody>
      </p:sp>
    </p:spTree>
  </p:cSld>
  <p:clrMapOvr>
    <a:masterClrMapping/>
  </p:clrMapOvr>
  <p:transitio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title"/>
          </p:nvPr>
        </p:nvSpPr>
        <p:spPr>
          <a:prstGeom prst="rect">
            <a:avLst/>
          </a:prstGeom>
        </p:spPr>
        <p:txBody>
          <a:bodyPr/>
          <a:lstStyle/>
          <a:p>
            <a:pPr lvl="0">
              <a:defRPr sz="1800"/>
            </a:pPr>
            <a:r>
              <a:rPr sz="8000"/>
              <a:t>References</a:t>
            </a:r>
          </a:p>
        </p:txBody>
      </p:sp>
      <p:sp>
        <p:nvSpPr>
          <p:cNvPr id="286" name="Shape 286"/>
          <p:cNvSpPr/>
          <p:nvPr>
            <p:ph type="body" idx="1"/>
          </p:nvPr>
        </p:nvSpPr>
        <p:spPr>
          <a:prstGeom prst="rect">
            <a:avLst/>
          </a:prstGeom>
        </p:spPr>
        <p:txBody>
          <a:bodyPr/>
          <a:lstStyle/>
          <a:p>
            <a:pPr lvl="0">
              <a:defRPr sz="1800"/>
            </a:pPr>
            <a:r>
              <a:rPr sz="3600"/>
              <a:t>“People Analytics” - Ben Waber</a:t>
            </a:r>
            <a:endParaRPr sz="3600"/>
          </a:p>
          <a:p>
            <a:pPr lvl="0">
              <a:defRPr sz="1800"/>
            </a:pPr>
            <a:r>
              <a:rPr sz="3600"/>
              <a:t>“The New Science of Building Great Teams” - Alex “Sandy” Pentland</a:t>
            </a:r>
            <a:endParaRPr sz="3600"/>
          </a:p>
          <a:p>
            <a:pPr lvl="0">
              <a:defRPr sz="1800"/>
            </a:pPr>
            <a:r>
              <a:rPr sz="3600"/>
              <a:t>“The Wisdom of Teams” - Jon R. Katzenbach  and  Douglas K. Smith </a:t>
            </a:r>
            <a:endParaRPr sz="3600"/>
          </a:p>
          <a:p>
            <a:pPr lvl="0">
              <a:defRPr sz="1800"/>
            </a:pPr>
            <a:r>
              <a:rPr sz="3600"/>
              <a:t> “Leading Teams” - Richard Hackmann</a:t>
            </a:r>
            <a:endParaRPr sz="3600"/>
          </a:p>
          <a:p>
            <a:pPr lvl="0">
              <a:defRPr sz="1800"/>
            </a:pPr>
            <a:r>
              <a:rPr sz="3600"/>
              <a:t>“The Wisdom of Teams” - James Surowiecki</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 name="soccer-pitch.jpg"/>
          <p:cNvPicPr/>
          <p:nvPr/>
        </p:nvPicPr>
        <p:blipFill>
          <a:blip r:embed="rId2">
            <a:extLst/>
          </a:blip>
          <a:stretch>
            <a:fillRect/>
          </a:stretch>
        </p:blipFill>
        <p:spPr>
          <a:xfrm>
            <a:off x="0" y="350080"/>
            <a:ext cx="13004800" cy="9053440"/>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title"/>
          </p:nvPr>
        </p:nvSpPr>
        <p:spPr>
          <a:prstGeom prst="rect">
            <a:avLst/>
          </a:prstGeom>
        </p:spPr>
        <p:txBody>
          <a:bodyPr/>
          <a:lstStyle/>
          <a:p>
            <a:pPr lvl="0">
              <a:defRPr sz="1800"/>
            </a:pPr>
            <a:r>
              <a:rPr sz="8000"/>
              <a:t>Background</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71" name="110809_FamilyChineseOahu_EN_02390_2880x1921.jpeg"/>
          <p:cNvPicPr/>
          <p:nvPr/>
        </p:nvPicPr>
        <p:blipFill>
          <a:blip r:embed="rId2">
            <a:extLst/>
          </a:blip>
          <a:srcRect l="5336" t="0" r="9286" b="4000"/>
          <a:stretch>
            <a:fillRect/>
          </a:stretch>
        </p:blipFill>
        <p:spPr>
          <a:xfrm>
            <a:off x="0" y="0"/>
            <a:ext cx="13004800" cy="9753600"/>
          </a:xfrm>
          <a:prstGeom prst="rect">
            <a:avLst/>
          </a:prstGeom>
          <a:ln w="12700">
            <a:miter lim="400000"/>
          </a:ln>
        </p:spPr>
      </p:pic>
      <p:pic>
        <p:nvPicPr>
          <p:cNvPr id="72" name="pasted-image.jpg"/>
          <p:cNvPicPr/>
          <p:nvPr/>
        </p:nvPicPr>
        <p:blipFill>
          <a:blip r:embed="rId3">
            <a:extLst/>
          </a:blip>
          <a:stretch>
            <a:fillRect/>
          </a:stretch>
        </p:blipFill>
        <p:spPr>
          <a:xfrm>
            <a:off x="3822700" y="609600"/>
            <a:ext cx="5346700" cy="8204200"/>
          </a:xfrm>
          <a:prstGeom prst="rect">
            <a:avLst/>
          </a:prstGeom>
          <a:ln w="12700">
            <a:miter lim="400000"/>
          </a:ln>
        </p:spPr>
      </p:pic>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